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 id="271" r:id="rId39"/>
    <p:sldId id="272" r:id="rId40"/>
    <p:sldId id="273" r:id="rId41"/>
    <p:sldId id="274" r:id="rId42"/>
    <p:sldId id="275" r:id="rId43"/>
    <p:sldId id="276" r:id="rId44"/>
    <p:sldId id="277" r:id="rId45"/>
    <p:sldId id="278" r:id="rId46"/>
    <p:sldId id="279" r:id="rId47"/>
    <p:sldId id="280" r:id="rId48"/>
    <p:sldId id="281" r:id="rId49"/>
    <p:sldId id="282" r:id="rId50"/>
    <p:sldId id="283" r:id="rId51"/>
    <p:sldId id="284" r:id="rId52"/>
    <p:sldId id="285" r:id="rId53"/>
    <p:sldId id="286" r:id="rId5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elios" charset="1" panose="020B0504020202020204"/>
      <p:regular r:id="rId10"/>
    </p:embeddedFont>
    <p:embeddedFont>
      <p:font typeface="Helios Bold" charset="1" panose="020B0704020202020204"/>
      <p:regular r:id="rId11"/>
    </p:embeddedFont>
    <p:embeddedFont>
      <p:font typeface="Helios Italics" charset="1" panose="020B0503020202090204"/>
      <p:regular r:id="rId12"/>
    </p:embeddedFont>
    <p:embeddedFont>
      <p:font typeface="Helios Bold Italics" charset="1" panose="020B0703020202090204"/>
      <p:regular r:id="rId13"/>
    </p:embeddedFont>
    <p:embeddedFont>
      <p:font typeface="Helvetica World" charset="1" panose="020B0500040000020004"/>
      <p:regular r:id="rId14"/>
    </p:embeddedFont>
    <p:embeddedFont>
      <p:font typeface="Helvetica World Bold" charset="1" panose="020B0800040000020004"/>
      <p:regular r:id="rId15"/>
    </p:embeddedFont>
    <p:embeddedFont>
      <p:font typeface="Helvetica World Italics" charset="1" panose="020B0500040000090004"/>
      <p:regular r:id="rId16"/>
    </p:embeddedFont>
    <p:embeddedFont>
      <p:font typeface="Helvetica World Bold Italics" charset="1" panose="020B0800040000090004"/>
      <p:regular r:id="rId17"/>
    </p:embeddedFont>
    <p:embeddedFont>
      <p:font typeface="Canva Sans" charset="1" panose="020B0503030501040103"/>
      <p:regular r:id="rId18"/>
    </p:embeddedFont>
    <p:embeddedFont>
      <p:font typeface="Canva Sans Bold" charset="1" panose="020B0803030501040103"/>
      <p:regular r:id="rId19"/>
    </p:embeddedFont>
    <p:embeddedFont>
      <p:font typeface="Canva Sans Italics" charset="1" panose="020B0503030501040103"/>
      <p:regular r:id="rId20"/>
    </p:embeddedFont>
    <p:embeddedFont>
      <p:font typeface="Canva Sans Bold Italics" charset="1" panose="020B0803030501040103"/>
      <p:regular r:id="rId21"/>
    </p:embeddedFont>
    <p:embeddedFont>
      <p:font typeface="Canva Sans Medium" charset="1" panose="020B0603030501040103"/>
      <p:regular r:id="rId22"/>
    </p:embeddedFont>
    <p:embeddedFont>
      <p:font typeface="Canva Sans Medium Italics" charset="1" panose="020B0603030501040103"/>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36" Target="slides/slide13.xml" Type="http://schemas.openxmlformats.org/officeDocument/2006/relationships/slide"/><Relationship Id="rId37" Target="slides/slide14.xml" Type="http://schemas.openxmlformats.org/officeDocument/2006/relationships/slide"/><Relationship Id="rId38" Target="slides/slide15.xml" Type="http://schemas.openxmlformats.org/officeDocument/2006/relationships/slide"/><Relationship Id="rId39" Target="slides/slide16.xml" Type="http://schemas.openxmlformats.org/officeDocument/2006/relationships/slide"/><Relationship Id="rId4" Target="theme/theme1.xml" Type="http://schemas.openxmlformats.org/officeDocument/2006/relationships/theme"/><Relationship Id="rId40" Target="slides/slide17.xml" Type="http://schemas.openxmlformats.org/officeDocument/2006/relationships/slide"/><Relationship Id="rId41" Target="slides/slide18.xml" Type="http://schemas.openxmlformats.org/officeDocument/2006/relationships/slide"/><Relationship Id="rId42" Target="slides/slide19.xml" Type="http://schemas.openxmlformats.org/officeDocument/2006/relationships/slide"/><Relationship Id="rId43" Target="slides/slide20.xml" Type="http://schemas.openxmlformats.org/officeDocument/2006/relationships/slide"/><Relationship Id="rId44" Target="slides/slide21.xml" Type="http://schemas.openxmlformats.org/officeDocument/2006/relationships/slide"/><Relationship Id="rId45" Target="slides/slide22.xml" Type="http://schemas.openxmlformats.org/officeDocument/2006/relationships/slide"/><Relationship Id="rId46" Target="slides/slide23.xml" Type="http://schemas.openxmlformats.org/officeDocument/2006/relationships/slide"/><Relationship Id="rId47" Target="slides/slide24.xml" Type="http://schemas.openxmlformats.org/officeDocument/2006/relationships/slide"/><Relationship Id="rId48" Target="slides/slide25.xml" Type="http://schemas.openxmlformats.org/officeDocument/2006/relationships/slide"/><Relationship Id="rId49" Target="slides/slide26.xml" Type="http://schemas.openxmlformats.org/officeDocument/2006/relationships/slide"/><Relationship Id="rId5" Target="tableStyles.xml" Type="http://schemas.openxmlformats.org/officeDocument/2006/relationships/tableStyles"/><Relationship Id="rId50" Target="slides/slide27.xml" Type="http://schemas.openxmlformats.org/officeDocument/2006/relationships/slide"/><Relationship Id="rId51" Target="slides/slide28.xml" Type="http://schemas.openxmlformats.org/officeDocument/2006/relationships/slide"/><Relationship Id="rId52" Target="slides/slide29.xml" Type="http://schemas.openxmlformats.org/officeDocument/2006/relationships/slide"/><Relationship Id="rId53" Target="slides/slide30.xml" Type="http://schemas.openxmlformats.org/officeDocument/2006/relationships/slide"/><Relationship Id="rId54" Target="slides/slide31.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66927" y="-4280359"/>
            <a:ext cx="10812392" cy="10812392"/>
          </a:xfrm>
          <a:custGeom>
            <a:avLst/>
            <a:gdLst/>
            <a:ahLst/>
            <a:cxnLst/>
            <a:rect r="r" b="b" t="t" l="l"/>
            <a:pathLst>
              <a:path h="10812392" w="10812392">
                <a:moveTo>
                  <a:pt x="0" y="0"/>
                </a:moveTo>
                <a:lnTo>
                  <a:pt x="10812393" y="0"/>
                </a:lnTo>
                <a:lnTo>
                  <a:pt x="10812393" y="10812392"/>
                </a:lnTo>
                <a:lnTo>
                  <a:pt x="0" y="108123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407200" y="4432068"/>
            <a:ext cx="5764383" cy="5764383"/>
          </a:xfrm>
          <a:custGeom>
            <a:avLst/>
            <a:gdLst/>
            <a:ahLst/>
            <a:cxnLst/>
            <a:rect r="r" b="b" t="t" l="l"/>
            <a:pathLst>
              <a:path h="5764383" w="5764383">
                <a:moveTo>
                  <a:pt x="0" y="0"/>
                </a:moveTo>
                <a:lnTo>
                  <a:pt x="5764383" y="0"/>
                </a:lnTo>
                <a:lnTo>
                  <a:pt x="5764383" y="5764383"/>
                </a:lnTo>
                <a:lnTo>
                  <a:pt x="0" y="5764383"/>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7078" y="7902203"/>
            <a:ext cx="5764383" cy="5764383"/>
          </a:xfrm>
          <a:custGeom>
            <a:avLst/>
            <a:gdLst/>
            <a:ahLst/>
            <a:cxnLst/>
            <a:rect r="r" b="b" t="t" l="l"/>
            <a:pathLst>
              <a:path h="5764383" w="5764383">
                <a:moveTo>
                  <a:pt x="0" y="0"/>
                </a:moveTo>
                <a:lnTo>
                  <a:pt x="5764383" y="0"/>
                </a:lnTo>
                <a:lnTo>
                  <a:pt x="5764383" y="5764382"/>
                </a:lnTo>
                <a:lnTo>
                  <a:pt x="0" y="5764382"/>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6931220" y="3438115"/>
            <a:ext cx="10328080" cy="3410770"/>
            <a:chOff x="0" y="0"/>
            <a:chExt cx="13770774" cy="4547693"/>
          </a:xfrm>
        </p:grpSpPr>
        <p:sp>
          <p:nvSpPr>
            <p:cNvPr name="TextBox 6" id="6"/>
            <p:cNvSpPr txBox="true"/>
            <p:nvPr/>
          </p:nvSpPr>
          <p:spPr>
            <a:xfrm rot="0">
              <a:off x="0" y="0"/>
              <a:ext cx="13770774" cy="3584109"/>
            </a:xfrm>
            <a:prstGeom prst="rect">
              <a:avLst/>
            </a:prstGeom>
          </p:spPr>
          <p:txBody>
            <a:bodyPr anchor="t" rtlCol="false" tIns="0" lIns="0" bIns="0" rIns="0">
              <a:spAutoFit/>
            </a:bodyPr>
            <a:lstStyle/>
            <a:p>
              <a:pPr>
                <a:lnSpc>
                  <a:spcPts val="6480"/>
                </a:lnSpc>
              </a:pPr>
              <a:r>
                <a:rPr lang="en-US" sz="5400">
                  <a:solidFill>
                    <a:srgbClr val="2A2E3A"/>
                  </a:solidFill>
                  <a:latin typeface="Helvetica World Bold"/>
                </a:rPr>
                <a:t>ENHANCING NEUROLOGICAL DISEASE DIAGNOSIS WITH ErrP INNOVATIONS</a:t>
              </a:r>
            </a:p>
          </p:txBody>
        </p:sp>
        <p:sp>
          <p:nvSpPr>
            <p:cNvPr name="TextBox 7" id="7"/>
            <p:cNvSpPr txBox="true"/>
            <p:nvPr/>
          </p:nvSpPr>
          <p:spPr>
            <a:xfrm rot="0">
              <a:off x="0" y="3840091"/>
              <a:ext cx="13361705" cy="707602"/>
            </a:xfrm>
            <a:prstGeom prst="rect">
              <a:avLst/>
            </a:prstGeom>
          </p:spPr>
          <p:txBody>
            <a:bodyPr anchor="t" rtlCol="false" tIns="0" lIns="0" bIns="0" rIns="0">
              <a:spAutoFit/>
            </a:bodyPr>
            <a:lstStyle/>
            <a:p>
              <a:pPr>
                <a:lnSpc>
                  <a:spcPts val="4479"/>
                </a:lnSpc>
              </a:pPr>
            </a:p>
          </p:txBody>
        </p:sp>
      </p:grpSp>
      <p:sp>
        <p:nvSpPr>
          <p:cNvPr name="TextBox 8" id="8"/>
          <p:cNvSpPr txBox="true"/>
          <p:nvPr/>
        </p:nvSpPr>
        <p:spPr>
          <a:xfrm rot="0">
            <a:off x="5032448" y="7382641"/>
            <a:ext cx="5468817" cy="1856180"/>
          </a:xfrm>
          <a:prstGeom prst="rect">
            <a:avLst/>
          </a:prstGeom>
        </p:spPr>
        <p:txBody>
          <a:bodyPr anchor="t" rtlCol="false" tIns="0" lIns="0" bIns="0" rIns="0">
            <a:spAutoFit/>
          </a:bodyPr>
          <a:lstStyle/>
          <a:p>
            <a:pPr algn="ctr">
              <a:lnSpc>
                <a:spcPts val="3740"/>
              </a:lnSpc>
            </a:pPr>
            <a:r>
              <a:rPr lang="en-US" sz="2672">
                <a:solidFill>
                  <a:srgbClr val="2A2E3A"/>
                </a:solidFill>
                <a:latin typeface="Helvetica World"/>
              </a:rPr>
              <a:t>GUIDED BY:</a:t>
            </a:r>
          </a:p>
          <a:p>
            <a:pPr algn="ctr">
              <a:lnSpc>
                <a:spcPts val="3740"/>
              </a:lnSpc>
            </a:pPr>
            <a:r>
              <a:rPr lang="en-US" sz="2672">
                <a:solidFill>
                  <a:srgbClr val="2A2E3A"/>
                </a:solidFill>
                <a:latin typeface="Helvetica World"/>
              </a:rPr>
              <a:t>Ms.Praseeda B Nair</a:t>
            </a:r>
          </a:p>
          <a:p>
            <a:pPr algn="ctr">
              <a:lnSpc>
                <a:spcPts val="3740"/>
              </a:lnSpc>
            </a:pPr>
            <a:r>
              <a:rPr lang="en-US" sz="2672">
                <a:solidFill>
                  <a:srgbClr val="2A2E3A"/>
                </a:solidFill>
                <a:latin typeface="Helvetica World"/>
              </a:rPr>
              <a:t>Asst.Professor</a:t>
            </a:r>
          </a:p>
          <a:p>
            <a:pPr algn="ctr">
              <a:lnSpc>
                <a:spcPts val="3740"/>
              </a:lnSpc>
            </a:pPr>
            <a:r>
              <a:rPr lang="en-US" sz="2672">
                <a:solidFill>
                  <a:srgbClr val="2A2E3A"/>
                </a:solidFill>
                <a:latin typeface="Helvetica World"/>
              </a:rPr>
              <a:t>Dept.of ECE,AJCE</a:t>
            </a:r>
          </a:p>
        </p:txBody>
      </p:sp>
      <p:sp>
        <p:nvSpPr>
          <p:cNvPr name="TextBox 9" id="9"/>
          <p:cNvSpPr txBox="true"/>
          <p:nvPr/>
        </p:nvSpPr>
        <p:spPr>
          <a:xfrm rot="0">
            <a:off x="11448962" y="7402068"/>
            <a:ext cx="6284324" cy="1856232"/>
          </a:xfrm>
          <a:prstGeom prst="rect">
            <a:avLst/>
          </a:prstGeom>
        </p:spPr>
        <p:txBody>
          <a:bodyPr anchor="t" rtlCol="false" tIns="0" lIns="0" bIns="0" rIns="0">
            <a:spAutoFit/>
          </a:bodyPr>
          <a:lstStyle/>
          <a:p>
            <a:pPr algn="ctr">
              <a:lnSpc>
                <a:spcPts val="3738"/>
              </a:lnSpc>
            </a:pPr>
            <a:r>
              <a:rPr lang="en-US" sz="2670">
                <a:solidFill>
                  <a:srgbClr val="2A2E3A"/>
                </a:solidFill>
                <a:latin typeface="Helvetica World"/>
              </a:rPr>
              <a:t>TEAM MEMBERS:</a:t>
            </a:r>
          </a:p>
          <a:p>
            <a:pPr algn="ctr">
              <a:lnSpc>
                <a:spcPts val="3738"/>
              </a:lnSpc>
            </a:pPr>
            <a:r>
              <a:rPr lang="en-US" sz="2670">
                <a:solidFill>
                  <a:srgbClr val="2A2E3A"/>
                </a:solidFill>
                <a:latin typeface="Helvetica World"/>
              </a:rPr>
              <a:t>Little Therese Mathew,AJC20EC046</a:t>
            </a:r>
          </a:p>
          <a:p>
            <a:pPr algn="ctr">
              <a:lnSpc>
                <a:spcPts val="3738"/>
              </a:lnSpc>
            </a:pPr>
            <a:r>
              <a:rPr lang="en-US" sz="2670">
                <a:solidFill>
                  <a:srgbClr val="2A2E3A"/>
                </a:solidFill>
                <a:latin typeface="Helvetica World"/>
              </a:rPr>
              <a:t>N Sreedu Krishna,AJC20EC054</a:t>
            </a:r>
          </a:p>
          <a:p>
            <a:pPr algn="ctr">
              <a:lnSpc>
                <a:spcPts val="3738"/>
              </a:lnSpc>
            </a:pPr>
            <a:r>
              <a:rPr lang="en-US" sz="2670">
                <a:solidFill>
                  <a:srgbClr val="2A2E3A"/>
                </a:solidFill>
                <a:latin typeface="Helvetica World"/>
              </a:rPr>
              <a:t>Sheryl Varghese,AJC20EC065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583245" y="1326168"/>
            <a:ext cx="12896729" cy="7263175"/>
          </a:xfrm>
          <a:custGeom>
            <a:avLst/>
            <a:gdLst/>
            <a:ahLst/>
            <a:cxnLst/>
            <a:rect r="r" b="b" t="t" l="l"/>
            <a:pathLst>
              <a:path h="7263175" w="12896729">
                <a:moveTo>
                  <a:pt x="0" y="0"/>
                </a:moveTo>
                <a:lnTo>
                  <a:pt x="12896729" y="0"/>
                </a:lnTo>
                <a:lnTo>
                  <a:pt x="12896729" y="7263175"/>
                </a:lnTo>
                <a:lnTo>
                  <a:pt x="0" y="7263175"/>
                </a:lnTo>
                <a:lnTo>
                  <a:pt x="0" y="0"/>
                </a:lnTo>
                <a:close/>
              </a:path>
            </a:pathLst>
          </a:custGeom>
          <a:blipFill>
            <a:blip r:embed="rId2"/>
            <a:stretch>
              <a:fillRect l="0" t="0" r="-1460" b="0"/>
            </a:stretch>
          </a:blipFill>
        </p:spPr>
      </p:sp>
      <p:sp>
        <p:nvSpPr>
          <p:cNvPr name="TextBox 3" id="3"/>
          <p:cNvSpPr txBox="true"/>
          <p:nvPr/>
        </p:nvSpPr>
        <p:spPr>
          <a:xfrm rot="0">
            <a:off x="1287642" y="215747"/>
            <a:ext cx="8115300" cy="812953"/>
          </a:xfrm>
          <a:prstGeom prst="rect">
            <a:avLst/>
          </a:prstGeom>
        </p:spPr>
        <p:txBody>
          <a:bodyPr anchor="t" rtlCol="false" tIns="0" lIns="0" bIns="0" rIns="0">
            <a:spAutoFit/>
          </a:bodyPr>
          <a:lstStyle/>
          <a:p>
            <a:pPr>
              <a:lnSpc>
                <a:spcPts val="6011"/>
              </a:lnSpc>
            </a:pPr>
            <a:r>
              <a:rPr lang="en-US" sz="4624">
                <a:solidFill>
                  <a:srgbClr val="153969"/>
                </a:solidFill>
                <a:latin typeface="Helvetica World Bold"/>
              </a:rPr>
              <a:t> ELECTRODE PLACEMENT</a:t>
            </a:r>
          </a:p>
        </p:txBody>
      </p:sp>
      <p:sp>
        <p:nvSpPr>
          <p:cNvPr name="TextBox 4" id="4"/>
          <p:cNvSpPr txBox="true"/>
          <p:nvPr/>
        </p:nvSpPr>
        <p:spPr>
          <a:xfrm rot="0">
            <a:off x="3583245" y="8858237"/>
            <a:ext cx="12163878" cy="1119575"/>
          </a:xfrm>
          <a:prstGeom prst="rect">
            <a:avLst/>
          </a:prstGeom>
        </p:spPr>
        <p:txBody>
          <a:bodyPr anchor="t" rtlCol="false" tIns="0" lIns="0" bIns="0" rIns="0">
            <a:spAutoFit/>
          </a:bodyPr>
          <a:lstStyle/>
          <a:p>
            <a:pPr algn="ctr">
              <a:lnSpc>
                <a:spcPts val="4160"/>
              </a:lnSpc>
              <a:spcBef>
                <a:spcPct val="0"/>
              </a:spcBef>
            </a:pPr>
            <a:r>
              <a:rPr lang="en-US" sz="3200">
                <a:solidFill>
                  <a:srgbClr val="153969"/>
                </a:solidFill>
                <a:latin typeface="Helvetica World Bold"/>
              </a:rPr>
              <a:t>Fig.2: Electrode placements to record EEG from the Pre-Frontal Cortex part of the brain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074962" y="5849493"/>
            <a:ext cx="6881883" cy="3123973"/>
          </a:xfrm>
          <a:custGeom>
            <a:avLst/>
            <a:gdLst/>
            <a:ahLst/>
            <a:cxnLst/>
            <a:rect r="r" b="b" t="t" l="l"/>
            <a:pathLst>
              <a:path h="3123973" w="6881883">
                <a:moveTo>
                  <a:pt x="0" y="0"/>
                </a:moveTo>
                <a:lnTo>
                  <a:pt x="6881883" y="0"/>
                </a:lnTo>
                <a:lnTo>
                  <a:pt x="6881883" y="3123973"/>
                </a:lnTo>
                <a:lnTo>
                  <a:pt x="0" y="3123973"/>
                </a:lnTo>
                <a:lnTo>
                  <a:pt x="0" y="0"/>
                </a:lnTo>
                <a:close/>
              </a:path>
            </a:pathLst>
          </a:custGeom>
          <a:blipFill>
            <a:blip r:embed="rId2"/>
            <a:stretch>
              <a:fillRect l="0" t="-38712" r="-307" b="-35009"/>
            </a:stretch>
          </a:blipFill>
        </p:spPr>
      </p:sp>
      <p:grpSp>
        <p:nvGrpSpPr>
          <p:cNvPr name="Group 3" id="3"/>
          <p:cNvGrpSpPr/>
          <p:nvPr/>
        </p:nvGrpSpPr>
        <p:grpSpPr>
          <a:xfrm rot="0">
            <a:off x="706352" y="-4151"/>
            <a:ext cx="15619104" cy="7308705"/>
            <a:chOff x="0" y="0"/>
            <a:chExt cx="20825472" cy="9744940"/>
          </a:xfrm>
        </p:grpSpPr>
        <p:sp>
          <p:nvSpPr>
            <p:cNvPr name="TextBox 4" id="4"/>
            <p:cNvSpPr txBox="true"/>
            <p:nvPr/>
          </p:nvSpPr>
          <p:spPr>
            <a:xfrm rot="0">
              <a:off x="0" y="-57150"/>
              <a:ext cx="20825472" cy="1605783"/>
            </a:xfrm>
            <a:prstGeom prst="rect">
              <a:avLst/>
            </a:prstGeom>
          </p:spPr>
          <p:txBody>
            <a:bodyPr anchor="t" rtlCol="false" tIns="0" lIns="0" bIns="0" rIns="0">
              <a:spAutoFit/>
            </a:bodyPr>
            <a:lstStyle/>
            <a:p>
              <a:pPr>
                <a:lnSpc>
                  <a:spcPts val="9099"/>
                </a:lnSpc>
              </a:pPr>
              <a:r>
                <a:rPr lang="en-US" sz="6999">
                  <a:solidFill>
                    <a:srgbClr val="153969"/>
                  </a:solidFill>
                  <a:latin typeface="Helvetica World Bold"/>
                </a:rPr>
                <a:t>COMPONENTS USED</a:t>
              </a:r>
            </a:p>
          </p:txBody>
        </p:sp>
        <p:sp>
          <p:nvSpPr>
            <p:cNvPr name="TextBox 5" id="5"/>
            <p:cNvSpPr txBox="true"/>
            <p:nvPr/>
          </p:nvSpPr>
          <p:spPr>
            <a:xfrm rot="0">
              <a:off x="0" y="2248402"/>
              <a:ext cx="18801665" cy="7496538"/>
            </a:xfrm>
            <a:prstGeom prst="rect">
              <a:avLst/>
            </a:prstGeom>
          </p:spPr>
          <p:txBody>
            <a:bodyPr anchor="t" rtlCol="false" tIns="0" lIns="0" bIns="0" rIns="0">
              <a:spAutoFit/>
            </a:bodyPr>
            <a:lstStyle/>
            <a:p>
              <a:pPr>
                <a:lnSpc>
                  <a:spcPts val="4479"/>
                </a:lnSpc>
              </a:pPr>
              <a:r>
                <a:rPr lang="en-US" sz="3199">
                  <a:solidFill>
                    <a:srgbClr val="153969"/>
                  </a:solidFill>
                  <a:latin typeface="Helvetica World Bold"/>
                </a:rPr>
                <a:t>BIOAMPEXG PILL</a:t>
              </a:r>
            </a:p>
            <a:p>
              <a:pPr>
                <a:lnSpc>
                  <a:spcPts val="4479"/>
                </a:lnSpc>
              </a:pPr>
            </a:p>
            <a:p>
              <a:pPr marL="690879" indent="-345439" lvl="1">
                <a:lnSpc>
                  <a:spcPts val="4479"/>
                </a:lnSpc>
                <a:buFont typeface="Arial"/>
                <a:buChar char="•"/>
              </a:pPr>
              <a:r>
                <a:rPr lang="en-US" sz="3199">
                  <a:solidFill>
                    <a:srgbClr val="2A2E3A"/>
                  </a:solidFill>
                  <a:latin typeface="Helvetica World"/>
                </a:rPr>
                <a:t>BioAmp EXG Pill is one of a kind pill-size chip that can record publication-grade biopotential signals from your body be it from the heart (ECG), brain (EEG), eyes (EOG), and muscles (EMG).</a:t>
              </a:r>
            </a:p>
            <a:p>
              <a:pPr algn="just" marL="690879" indent="-345439" lvl="1">
                <a:lnSpc>
                  <a:spcPts val="4479"/>
                </a:lnSpc>
                <a:buFont typeface="Arial"/>
                <a:buChar char="•"/>
              </a:pPr>
              <a:r>
                <a:rPr lang="en-US" sz="3199">
                  <a:solidFill>
                    <a:srgbClr val="2A2E3A"/>
                  </a:solidFill>
                  <a:latin typeface="Helvetica World"/>
                </a:rPr>
                <a:t>It is used in projects of Human-Computer Interface (HCI) and Brain-Computer Interface (BCI) domains.</a:t>
              </a:r>
            </a:p>
            <a:p>
              <a:pPr algn="just">
                <a:lnSpc>
                  <a:spcPts val="4479"/>
                </a:lnSpc>
              </a:pPr>
            </a:p>
            <a:p>
              <a:pPr>
                <a:lnSpc>
                  <a:spcPts val="4479"/>
                </a:lnSpc>
              </a:pPr>
            </a:p>
            <a:p>
              <a:pPr>
                <a:lnSpc>
                  <a:spcPts val="4479"/>
                </a:lnSpc>
              </a:pPr>
            </a:p>
          </p:txBody>
        </p:sp>
      </p:grpSp>
      <p:sp>
        <p:nvSpPr>
          <p:cNvPr name="TextBox 6" id="6"/>
          <p:cNvSpPr txBox="true"/>
          <p:nvPr/>
        </p:nvSpPr>
        <p:spPr>
          <a:xfrm rot="0">
            <a:off x="7261509" y="8944891"/>
            <a:ext cx="4405858" cy="553755"/>
          </a:xfrm>
          <a:prstGeom prst="rect">
            <a:avLst/>
          </a:prstGeom>
        </p:spPr>
        <p:txBody>
          <a:bodyPr anchor="t" rtlCol="false" tIns="0" lIns="0" bIns="0" rIns="0">
            <a:spAutoFit/>
          </a:bodyPr>
          <a:lstStyle/>
          <a:p>
            <a:pPr algn="ctr">
              <a:lnSpc>
                <a:spcPts val="4160"/>
              </a:lnSpc>
              <a:spcBef>
                <a:spcPct val="0"/>
              </a:spcBef>
            </a:pPr>
            <a:r>
              <a:rPr lang="en-US" sz="3200">
                <a:solidFill>
                  <a:srgbClr val="000000"/>
                </a:solidFill>
                <a:latin typeface="Helvetica World Bold"/>
              </a:rPr>
              <a:t>Fig.3: BioAmp EXG Pill</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33405" y="1028700"/>
            <a:ext cx="13581514" cy="6691288"/>
            <a:chOff x="0" y="0"/>
            <a:chExt cx="18108685" cy="8921717"/>
          </a:xfrm>
        </p:grpSpPr>
        <p:sp>
          <p:nvSpPr>
            <p:cNvPr name="TextBox 3" id="3"/>
            <p:cNvSpPr txBox="true"/>
            <p:nvPr/>
          </p:nvSpPr>
          <p:spPr>
            <a:xfrm rot="0">
              <a:off x="0" y="-47625"/>
              <a:ext cx="18108685" cy="691938"/>
            </a:xfrm>
            <a:prstGeom prst="rect">
              <a:avLst/>
            </a:prstGeom>
          </p:spPr>
          <p:txBody>
            <a:bodyPr anchor="t" rtlCol="false" tIns="0" lIns="0" bIns="0" rIns="0">
              <a:spAutoFit/>
            </a:bodyPr>
            <a:lstStyle/>
            <a:p>
              <a:pPr>
                <a:lnSpc>
                  <a:spcPts val="4160"/>
                </a:lnSpc>
              </a:pPr>
              <a:r>
                <a:rPr lang="en-US" sz="3200">
                  <a:solidFill>
                    <a:srgbClr val="153969"/>
                  </a:solidFill>
                  <a:latin typeface="Helios Bold"/>
                </a:rPr>
                <a:t>ELECTRODES</a:t>
              </a:r>
            </a:p>
          </p:txBody>
        </p:sp>
        <p:sp>
          <p:nvSpPr>
            <p:cNvPr name="TextBox 4" id="4"/>
            <p:cNvSpPr txBox="true"/>
            <p:nvPr/>
          </p:nvSpPr>
          <p:spPr>
            <a:xfrm rot="0">
              <a:off x="0" y="1248015"/>
              <a:ext cx="16348894" cy="7673703"/>
            </a:xfrm>
            <a:prstGeom prst="rect">
              <a:avLst/>
            </a:prstGeom>
          </p:spPr>
          <p:txBody>
            <a:bodyPr anchor="t" rtlCol="false" tIns="0" lIns="0" bIns="0" rIns="0">
              <a:spAutoFit/>
            </a:bodyPr>
            <a:lstStyle/>
            <a:p>
              <a:pPr marL="603192" indent="-301596" lvl="1">
                <a:lnSpc>
                  <a:spcPts val="3911"/>
                </a:lnSpc>
                <a:buAutoNum type="arabicPeriod" startAt="1"/>
              </a:pPr>
              <a:r>
                <a:rPr lang="en-US" sz="2793">
                  <a:solidFill>
                    <a:srgbClr val="2A2E3A"/>
                  </a:solidFill>
                  <a:latin typeface="Helvetica World Bold"/>
                </a:rPr>
                <a:t>Material:</a:t>
              </a:r>
              <a:r>
                <a:rPr lang="en-US" sz="2793">
                  <a:solidFill>
                    <a:srgbClr val="2A2E3A"/>
                  </a:solidFill>
                  <a:latin typeface="Helvetica World"/>
                </a:rPr>
                <a:t> Polyethylene foam &amp; acrylic medical-grade adhesive</a:t>
              </a:r>
            </a:p>
            <a:p>
              <a:pPr marL="603192" indent="-301596" lvl="1">
                <a:lnSpc>
                  <a:spcPts val="3911"/>
                </a:lnSpc>
                <a:buAutoNum type="arabicPeriod" startAt="1"/>
              </a:pPr>
              <a:r>
                <a:rPr lang="en-US" sz="2793">
                  <a:solidFill>
                    <a:srgbClr val="2A2E3A"/>
                  </a:solidFill>
                  <a:latin typeface="Helvetica World Bold"/>
                </a:rPr>
                <a:t>Gel Type:</a:t>
              </a:r>
              <a:r>
                <a:rPr lang="en-US" sz="2793">
                  <a:solidFill>
                    <a:srgbClr val="2A2E3A"/>
                  </a:solidFill>
                  <a:latin typeface="Helvetica World"/>
                </a:rPr>
                <a:t> Conductive Solid Hydrogel</a:t>
              </a:r>
            </a:p>
            <a:p>
              <a:pPr marL="603192" indent="-301596" lvl="1">
                <a:lnSpc>
                  <a:spcPts val="3911"/>
                </a:lnSpc>
                <a:buAutoNum type="arabicPeriod" startAt="1"/>
              </a:pPr>
              <a:r>
                <a:rPr lang="en-US" sz="2793">
                  <a:solidFill>
                    <a:srgbClr val="2A2E3A"/>
                  </a:solidFill>
                  <a:latin typeface="Helvetica World Bold"/>
                </a:rPr>
                <a:t>Snap Connector Material:</a:t>
              </a:r>
              <a:r>
                <a:rPr lang="en-US" sz="2793">
                  <a:solidFill>
                    <a:srgbClr val="2A2E3A"/>
                  </a:solidFill>
                  <a:latin typeface="Helvetica World"/>
                </a:rPr>
                <a:t> Stainless Steel</a:t>
              </a:r>
            </a:p>
            <a:p>
              <a:pPr marL="603192" indent="-301596" lvl="1">
                <a:lnSpc>
                  <a:spcPts val="3911"/>
                </a:lnSpc>
                <a:buAutoNum type="arabicPeriod" startAt="1"/>
              </a:pPr>
              <a:r>
                <a:rPr lang="en-US" sz="2793">
                  <a:solidFill>
                    <a:srgbClr val="2A2E3A"/>
                  </a:solidFill>
                  <a:latin typeface="Helvetica World Bold"/>
                </a:rPr>
                <a:t>Size:</a:t>
              </a:r>
              <a:r>
                <a:rPr lang="en-US" sz="2793">
                  <a:solidFill>
                    <a:srgbClr val="2A2E3A"/>
                  </a:solidFill>
                  <a:latin typeface="Helvetica World"/>
                </a:rPr>
                <a:t> 4.0 x 3.3 x 0.1 cm</a:t>
              </a:r>
            </a:p>
            <a:p>
              <a:pPr marL="603192" indent="-301596" lvl="1">
                <a:lnSpc>
                  <a:spcPts val="3911"/>
                </a:lnSpc>
                <a:buAutoNum type="arabicPeriod" startAt="1"/>
              </a:pPr>
              <a:r>
                <a:rPr lang="en-US" sz="2793">
                  <a:solidFill>
                    <a:srgbClr val="2A2E3A"/>
                  </a:solidFill>
                  <a:latin typeface="Helvetica World Bold"/>
                </a:rPr>
                <a:t>Ultra-low impedance (&lt;100 ohms) </a:t>
              </a:r>
              <a:r>
                <a:rPr lang="en-US" sz="2793">
                  <a:solidFill>
                    <a:srgbClr val="2A2E3A"/>
                  </a:solidFill>
                  <a:latin typeface="Helvetica World"/>
                </a:rPr>
                <a:t>promotes rapid baseline stabilization</a:t>
              </a:r>
            </a:p>
            <a:p>
              <a:pPr marL="603192" indent="-301596" lvl="1">
                <a:lnSpc>
                  <a:spcPts val="3911"/>
                </a:lnSpc>
                <a:buAutoNum type="arabicPeriod" startAt="1"/>
              </a:pPr>
              <a:r>
                <a:rPr lang="en-US" sz="2793">
                  <a:solidFill>
                    <a:srgbClr val="2A2E3A"/>
                  </a:solidFill>
                  <a:latin typeface="Helvetica World"/>
                </a:rPr>
                <a:t>Electrodes have lift tabs for </a:t>
              </a:r>
              <a:r>
                <a:rPr lang="en-US" sz="2793">
                  <a:solidFill>
                    <a:srgbClr val="2A2E3A"/>
                  </a:solidFill>
                  <a:latin typeface="Helvetica World Bold"/>
                </a:rPr>
                <a:t>easy placement and removal</a:t>
              </a:r>
            </a:p>
            <a:p>
              <a:pPr marL="603192" indent="-301596" lvl="1">
                <a:lnSpc>
                  <a:spcPts val="3911"/>
                </a:lnSpc>
                <a:buAutoNum type="arabicPeriod" startAt="1"/>
              </a:pPr>
              <a:r>
                <a:rPr lang="en-US" sz="2793">
                  <a:solidFill>
                    <a:srgbClr val="2A2E3A"/>
                  </a:solidFill>
                  <a:latin typeface="Helvetica World"/>
                </a:rPr>
                <a:t>Ag/AgCl adhesive solid gel </a:t>
              </a:r>
              <a:r>
                <a:rPr lang="en-US" sz="2793">
                  <a:solidFill>
                    <a:srgbClr val="2A2E3A"/>
                  </a:solidFill>
                  <a:latin typeface="Helvetica World Bold"/>
                </a:rPr>
                <a:t>requires minimal cleanup</a:t>
              </a:r>
              <a:r>
                <a:rPr lang="en-US" sz="2793">
                  <a:solidFill>
                    <a:srgbClr val="2A2E3A"/>
                  </a:solidFill>
                  <a:latin typeface="Helvetica World"/>
                </a:rPr>
                <a:t> before applying the electrodes to the body.</a:t>
              </a:r>
            </a:p>
            <a:p>
              <a:pPr marL="603192" indent="-301596" lvl="1">
                <a:lnSpc>
                  <a:spcPts val="3911"/>
                </a:lnSpc>
                <a:buAutoNum type="arabicPeriod" startAt="1"/>
              </a:pPr>
              <a:r>
                <a:rPr lang="en-US" sz="2793">
                  <a:solidFill>
                    <a:srgbClr val="2A2E3A"/>
                  </a:solidFill>
                  <a:latin typeface="Helvetica World"/>
                </a:rPr>
                <a:t>Special gel formulation allows for providing the </a:t>
              </a:r>
              <a:r>
                <a:rPr lang="en-US" sz="2793">
                  <a:solidFill>
                    <a:srgbClr val="2A2E3A"/>
                  </a:solidFill>
                  <a:latin typeface="Helvetica World Bold"/>
                </a:rPr>
                <a:t>best possible interface</a:t>
              </a:r>
              <a:r>
                <a:rPr lang="en-US" sz="2793">
                  <a:solidFill>
                    <a:srgbClr val="2A2E3A"/>
                  </a:solidFill>
                  <a:latin typeface="Helvetica World"/>
                </a:rPr>
                <a:t> between the body and Bioamp cable.</a:t>
              </a:r>
            </a:p>
            <a:p>
              <a:pPr>
                <a:lnSpc>
                  <a:spcPts val="3911"/>
                </a:lnSpc>
              </a:pPr>
            </a:p>
          </p:txBody>
        </p:sp>
      </p:grpSp>
      <p:sp>
        <p:nvSpPr>
          <p:cNvPr name="Freeform 5" id="5"/>
          <p:cNvSpPr/>
          <p:nvPr/>
        </p:nvSpPr>
        <p:spPr>
          <a:xfrm flipH="false" flipV="false" rot="0">
            <a:off x="13357762" y="2559682"/>
            <a:ext cx="4139307" cy="3139735"/>
          </a:xfrm>
          <a:custGeom>
            <a:avLst/>
            <a:gdLst/>
            <a:ahLst/>
            <a:cxnLst/>
            <a:rect r="r" b="b" t="t" l="l"/>
            <a:pathLst>
              <a:path h="3139735" w="4139307">
                <a:moveTo>
                  <a:pt x="0" y="0"/>
                </a:moveTo>
                <a:lnTo>
                  <a:pt x="4139307" y="0"/>
                </a:lnTo>
                <a:lnTo>
                  <a:pt x="4139307" y="3139735"/>
                </a:lnTo>
                <a:lnTo>
                  <a:pt x="0" y="3139735"/>
                </a:lnTo>
                <a:lnTo>
                  <a:pt x="0" y="0"/>
                </a:lnTo>
                <a:close/>
              </a:path>
            </a:pathLst>
          </a:custGeom>
          <a:blipFill>
            <a:blip r:embed="rId2"/>
            <a:stretch>
              <a:fillRect l="0" t="0" r="0" b="0"/>
            </a:stretch>
          </a:blipFill>
        </p:spPr>
      </p:sp>
      <p:sp>
        <p:nvSpPr>
          <p:cNvPr name="TextBox 6" id="6"/>
          <p:cNvSpPr txBox="true"/>
          <p:nvPr/>
        </p:nvSpPr>
        <p:spPr>
          <a:xfrm rot="0">
            <a:off x="14034290" y="6385608"/>
            <a:ext cx="3051495" cy="553755"/>
          </a:xfrm>
          <a:prstGeom prst="rect">
            <a:avLst/>
          </a:prstGeom>
        </p:spPr>
        <p:txBody>
          <a:bodyPr anchor="t" rtlCol="false" tIns="0" lIns="0" bIns="0" rIns="0">
            <a:spAutoFit/>
          </a:bodyPr>
          <a:lstStyle/>
          <a:p>
            <a:pPr algn="ctr">
              <a:lnSpc>
                <a:spcPts val="4160"/>
              </a:lnSpc>
              <a:spcBef>
                <a:spcPct val="0"/>
              </a:spcBef>
            </a:pPr>
            <a:r>
              <a:rPr lang="en-US" sz="3200">
                <a:solidFill>
                  <a:srgbClr val="000000"/>
                </a:solidFill>
                <a:latin typeface="Helvetica World Bold"/>
              </a:rPr>
              <a:t>Fig.4: Electrode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777490" y="5387744"/>
            <a:ext cx="6303488" cy="3585722"/>
          </a:xfrm>
          <a:custGeom>
            <a:avLst/>
            <a:gdLst/>
            <a:ahLst/>
            <a:cxnLst/>
            <a:rect r="r" b="b" t="t" l="l"/>
            <a:pathLst>
              <a:path h="3585722" w="6303488">
                <a:moveTo>
                  <a:pt x="0" y="0"/>
                </a:moveTo>
                <a:lnTo>
                  <a:pt x="6303488" y="0"/>
                </a:lnTo>
                <a:lnTo>
                  <a:pt x="6303488" y="3585722"/>
                </a:lnTo>
                <a:lnTo>
                  <a:pt x="0" y="3585722"/>
                </a:lnTo>
                <a:lnTo>
                  <a:pt x="0" y="0"/>
                </a:lnTo>
                <a:close/>
              </a:path>
            </a:pathLst>
          </a:custGeom>
          <a:blipFill>
            <a:blip r:embed="rId2"/>
            <a:stretch>
              <a:fillRect l="-3391" t="0" r="-2283" b="0"/>
            </a:stretch>
          </a:blipFill>
        </p:spPr>
      </p:sp>
      <p:grpSp>
        <p:nvGrpSpPr>
          <p:cNvPr name="Group 3" id="3"/>
          <p:cNvGrpSpPr/>
          <p:nvPr/>
        </p:nvGrpSpPr>
        <p:grpSpPr>
          <a:xfrm rot="0">
            <a:off x="774876" y="799790"/>
            <a:ext cx="15661923" cy="4945415"/>
            <a:chOff x="0" y="0"/>
            <a:chExt cx="20882565" cy="6593886"/>
          </a:xfrm>
        </p:grpSpPr>
        <p:sp>
          <p:nvSpPr>
            <p:cNvPr name="TextBox 4" id="4"/>
            <p:cNvSpPr txBox="true"/>
            <p:nvPr/>
          </p:nvSpPr>
          <p:spPr>
            <a:xfrm rot="0">
              <a:off x="0" y="-28575"/>
              <a:ext cx="20882565" cy="728815"/>
            </a:xfrm>
            <a:prstGeom prst="rect">
              <a:avLst/>
            </a:prstGeom>
          </p:spPr>
          <p:txBody>
            <a:bodyPr anchor="t" rtlCol="false" tIns="0" lIns="0" bIns="0" rIns="0">
              <a:spAutoFit/>
            </a:bodyPr>
            <a:lstStyle/>
            <a:p>
              <a:pPr>
                <a:lnSpc>
                  <a:spcPts val="4160"/>
                </a:lnSpc>
              </a:pPr>
              <a:r>
                <a:rPr lang="en-US" sz="3200">
                  <a:solidFill>
                    <a:srgbClr val="153969"/>
                  </a:solidFill>
                  <a:latin typeface="Helvetica World Bold"/>
                </a:rPr>
                <a:t>ARDUINO UNO</a:t>
              </a:r>
            </a:p>
          </p:txBody>
        </p:sp>
        <p:sp>
          <p:nvSpPr>
            <p:cNvPr name="TextBox 5" id="5"/>
            <p:cNvSpPr txBox="true"/>
            <p:nvPr/>
          </p:nvSpPr>
          <p:spPr>
            <a:xfrm rot="0">
              <a:off x="0" y="1400010"/>
              <a:ext cx="18853209" cy="5193877"/>
            </a:xfrm>
            <a:prstGeom prst="rect">
              <a:avLst/>
            </a:prstGeom>
          </p:spPr>
          <p:txBody>
            <a:bodyPr anchor="t" rtlCol="false" tIns="0" lIns="0" bIns="0" rIns="0">
              <a:spAutoFit/>
            </a:bodyPr>
            <a:lstStyle/>
            <a:p>
              <a:pPr marL="690879" indent="-345439" lvl="1">
                <a:lnSpc>
                  <a:spcPts val="4479"/>
                </a:lnSpc>
                <a:buFont typeface="Arial"/>
                <a:buChar char="•"/>
              </a:pPr>
              <a:r>
                <a:rPr lang="en-US" sz="3199">
                  <a:solidFill>
                    <a:srgbClr val="2A2E3A"/>
                  </a:solidFill>
                  <a:latin typeface="Helvetica World"/>
                </a:rPr>
                <a:t>Digital (PRM-) pins: These pins can be used to input or output digital signals.</a:t>
              </a:r>
            </a:p>
            <a:p>
              <a:pPr marL="690879" indent="-345439" lvl="1">
                <a:lnSpc>
                  <a:spcPts val="4479"/>
                </a:lnSpc>
                <a:buFont typeface="Arial"/>
                <a:buChar char="•"/>
              </a:pPr>
              <a:r>
                <a:rPr lang="en-US" sz="3199">
                  <a:solidFill>
                    <a:srgbClr val="2A2E3A"/>
                  </a:solidFill>
                  <a:latin typeface="Helvetica World"/>
                </a:rPr>
                <a:t>RX (Receive): This pin is used to receive serial data.</a:t>
              </a:r>
            </a:p>
            <a:p>
              <a:pPr marL="690879" indent="-345439" lvl="1">
                <a:lnSpc>
                  <a:spcPts val="4479"/>
                </a:lnSpc>
                <a:buFont typeface="Arial"/>
                <a:buChar char="•"/>
              </a:pPr>
              <a:r>
                <a:rPr lang="en-US" sz="3199">
                  <a:solidFill>
                    <a:srgbClr val="2A2E3A"/>
                  </a:solidFill>
                  <a:latin typeface="Helvetica World"/>
                </a:rPr>
                <a:t>TX (Transmit): This pin is used to transmit serial data.</a:t>
              </a:r>
            </a:p>
            <a:p>
              <a:pPr marL="690879" indent="-345439" lvl="1">
                <a:lnSpc>
                  <a:spcPts val="4479"/>
                </a:lnSpc>
                <a:buFont typeface="Arial"/>
                <a:buChar char="•"/>
              </a:pPr>
              <a:r>
                <a:rPr lang="en-US" sz="3199">
                  <a:solidFill>
                    <a:srgbClr val="2A2E3A"/>
                  </a:solidFill>
                  <a:latin typeface="Helvetica World"/>
                </a:rPr>
                <a:t>Analog In: These pins can be used to read analog voltage levels.</a:t>
              </a:r>
            </a:p>
            <a:p>
              <a:pPr marL="690879" indent="-345439" lvl="1">
                <a:lnSpc>
                  <a:spcPts val="4479"/>
                </a:lnSpc>
                <a:buFont typeface="Arial"/>
                <a:buChar char="•"/>
              </a:pPr>
              <a:r>
                <a:rPr lang="en-US" sz="3199">
                  <a:solidFill>
                    <a:srgbClr val="2A2E3A"/>
                  </a:solidFill>
                  <a:latin typeface="Helvetica World"/>
                </a:rPr>
                <a:t>5V: This pin supplies 5 volts of power.</a:t>
              </a:r>
            </a:p>
            <a:p>
              <a:pPr marL="690879" indent="-345439" lvl="1">
                <a:lnSpc>
                  <a:spcPts val="4479"/>
                </a:lnSpc>
                <a:buFont typeface="Arial"/>
                <a:buChar char="•"/>
              </a:pPr>
              <a:r>
                <a:rPr lang="en-US" sz="3199">
                  <a:solidFill>
                    <a:srgbClr val="2A2E3A"/>
                  </a:solidFill>
                  <a:latin typeface="Helvetica World"/>
                </a:rPr>
                <a:t>GND: This pin is the ground connection.</a:t>
              </a:r>
            </a:p>
          </p:txBody>
        </p:sp>
      </p:grpSp>
      <p:sp>
        <p:nvSpPr>
          <p:cNvPr name="TextBox 6" id="6"/>
          <p:cNvSpPr txBox="true"/>
          <p:nvPr/>
        </p:nvSpPr>
        <p:spPr>
          <a:xfrm rot="0">
            <a:off x="11053782" y="9229725"/>
            <a:ext cx="3750905" cy="553755"/>
          </a:xfrm>
          <a:prstGeom prst="rect">
            <a:avLst/>
          </a:prstGeom>
        </p:spPr>
        <p:txBody>
          <a:bodyPr anchor="t" rtlCol="false" tIns="0" lIns="0" bIns="0" rIns="0">
            <a:spAutoFit/>
          </a:bodyPr>
          <a:lstStyle/>
          <a:p>
            <a:pPr algn="ctr">
              <a:lnSpc>
                <a:spcPts val="4160"/>
              </a:lnSpc>
              <a:spcBef>
                <a:spcPct val="0"/>
              </a:spcBef>
            </a:pPr>
            <a:r>
              <a:rPr lang="en-US" sz="3200">
                <a:solidFill>
                  <a:srgbClr val="000000"/>
                </a:solidFill>
                <a:latin typeface="Helvetica World Bold"/>
              </a:rPr>
              <a:t>Fig.5: Arduino UNO</a:t>
            </a:r>
          </a:p>
        </p:txBody>
      </p:sp>
    </p:spTree>
  </p:cSld>
  <p:clrMapOvr>
    <a:masterClrMapping/>
  </p:clrMapOvr>
</p:sld>
</file>

<file path=ppt/slides/slide1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615646" y="130819"/>
            <a:ext cx="5117430" cy="1218625"/>
          </a:xfrm>
          <a:prstGeom prst="rect">
            <a:avLst/>
          </a:prstGeom>
        </p:spPr>
        <p:txBody>
          <a:bodyPr anchor="t" rtlCol="false" tIns="0" lIns="0" bIns="0" rIns="0">
            <a:spAutoFit/>
          </a:bodyPr>
          <a:lstStyle/>
          <a:p>
            <a:pPr algn="ctr">
              <a:lnSpc>
                <a:spcPts val="9099"/>
              </a:lnSpc>
              <a:spcBef>
                <a:spcPct val="0"/>
              </a:spcBef>
            </a:pPr>
            <a:r>
              <a:rPr lang="en-US" sz="6999">
                <a:solidFill>
                  <a:srgbClr val="153969"/>
                </a:solidFill>
                <a:latin typeface="Helvetica World Bold"/>
              </a:rPr>
              <a:t>RESULTS</a:t>
            </a:r>
          </a:p>
        </p:txBody>
      </p:sp>
      <p:sp>
        <p:nvSpPr>
          <p:cNvPr name="TextBox 3" id="3"/>
          <p:cNvSpPr txBox="true"/>
          <p:nvPr/>
        </p:nvSpPr>
        <p:spPr>
          <a:xfrm rot="0">
            <a:off x="1615646" y="1657822"/>
            <a:ext cx="16672354" cy="6824792"/>
          </a:xfrm>
          <a:prstGeom prst="rect">
            <a:avLst/>
          </a:prstGeom>
        </p:spPr>
        <p:txBody>
          <a:bodyPr anchor="t" rtlCol="false" tIns="0" lIns="0" bIns="0" rIns="0">
            <a:spAutoFit/>
          </a:bodyPr>
          <a:lstStyle/>
          <a:p>
            <a:pPr marL="689407" indent="-344703" lvl="1">
              <a:lnSpc>
                <a:spcPts val="4470"/>
              </a:lnSpc>
              <a:buFont typeface="Arial"/>
              <a:buChar char="•"/>
            </a:pPr>
            <a:r>
              <a:rPr lang="en-US" sz="3193">
                <a:solidFill>
                  <a:srgbClr val="000000"/>
                </a:solidFill>
                <a:latin typeface="Helvetica World"/>
              </a:rPr>
              <a:t> We  Compared  ErrP signals of healthy and unhealthy peoples.</a:t>
            </a:r>
          </a:p>
          <a:p>
            <a:pPr marL="689407" indent="-344703" lvl="1">
              <a:lnSpc>
                <a:spcPts val="4470"/>
              </a:lnSpc>
              <a:buFont typeface="Arial"/>
              <a:buChar char="•"/>
            </a:pPr>
            <a:r>
              <a:rPr lang="en-US" sz="3193">
                <a:solidFill>
                  <a:srgbClr val="000000"/>
                </a:solidFill>
                <a:latin typeface="Helvetica World"/>
              </a:rPr>
              <a:t>Successfully detected Error-related Potentials (ErrPs) extracted from EEG signals  using different methodologies.</a:t>
            </a:r>
          </a:p>
          <a:p>
            <a:pPr marL="689407" indent="-344703" lvl="1">
              <a:lnSpc>
                <a:spcPts val="4470"/>
              </a:lnSpc>
              <a:buFont typeface="Arial"/>
              <a:buChar char="•"/>
            </a:pPr>
            <a:r>
              <a:rPr lang="en-US" sz="3193">
                <a:solidFill>
                  <a:srgbClr val="000000"/>
                </a:solidFill>
                <a:latin typeface="Helvetica World"/>
              </a:rPr>
              <a:t>Firstly by using </a:t>
            </a:r>
            <a:r>
              <a:rPr lang="en-US" sz="3193">
                <a:solidFill>
                  <a:srgbClr val="000000"/>
                </a:solidFill>
                <a:latin typeface="Helvetica World"/>
              </a:rPr>
              <a:t>MATLAB code we compared the ErrP of Healthy subjects  by employing different task to them.</a:t>
            </a:r>
          </a:p>
          <a:p>
            <a:pPr marL="689407" indent="-344703" lvl="1">
              <a:lnSpc>
                <a:spcPts val="4470"/>
              </a:lnSpc>
              <a:buFont typeface="Arial"/>
              <a:buChar char="•"/>
            </a:pPr>
            <a:r>
              <a:rPr lang="en-US" sz="3193">
                <a:solidFill>
                  <a:srgbClr val="000000"/>
                </a:solidFill>
                <a:latin typeface="Helvetica World"/>
              </a:rPr>
              <a:t> We used  advanced signal processing techniques like:  </a:t>
            </a:r>
          </a:p>
          <a:p>
            <a:pPr algn="just">
              <a:lnSpc>
                <a:spcPts val="4470"/>
              </a:lnSpc>
            </a:pPr>
            <a:r>
              <a:rPr lang="en-US" sz="3193">
                <a:solidFill>
                  <a:srgbClr val="000000"/>
                </a:solidFill>
                <a:latin typeface="Helvetica World"/>
              </a:rPr>
              <a:t>         </a:t>
            </a:r>
            <a:r>
              <a:rPr lang="en-US" sz="3193">
                <a:solidFill>
                  <a:srgbClr val="000000"/>
                </a:solidFill>
                <a:latin typeface="Helvetica World"/>
              </a:rPr>
              <a:t>Filtering: cleaned up the data to focus on relevant signals.</a:t>
            </a:r>
          </a:p>
          <a:p>
            <a:pPr>
              <a:lnSpc>
                <a:spcPts val="4470"/>
              </a:lnSpc>
            </a:pPr>
            <a:r>
              <a:rPr lang="en-US" sz="3193">
                <a:solidFill>
                  <a:srgbClr val="000000"/>
                </a:solidFill>
                <a:latin typeface="Helvetica World"/>
              </a:rPr>
              <a:t>         </a:t>
            </a:r>
            <a:r>
              <a:rPr lang="en-US" sz="3193">
                <a:solidFill>
                  <a:srgbClr val="000000"/>
                </a:solidFill>
                <a:latin typeface="Helvetica World"/>
              </a:rPr>
              <a:t>Analysis: studied the patterns and characteristics of the signals.</a:t>
            </a:r>
          </a:p>
          <a:p>
            <a:pPr>
              <a:lnSpc>
                <a:spcPts val="4470"/>
              </a:lnSpc>
            </a:pPr>
            <a:r>
              <a:rPr lang="en-US" sz="3193">
                <a:solidFill>
                  <a:srgbClr val="000000"/>
                </a:solidFill>
                <a:latin typeface="Helvetica World"/>
              </a:rPr>
              <a:t>        </a:t>
            </a:r>
            <a:r>
              <a:rPr lang="en-US" sz="3193">
                <a:solidFill>
                  <a:srgbClr val="000000"/>
                </a:solidFill>
                <a:latin typeface="Helvetica World"/>
              </a:rPr>
              <a:t> Feature extraction:picked out specific aspects of the signals for further investigation.</a:t>
            </a:r>
          </a:p>
          <a:p>
            <a:pPr>
              <a:lnSpc>
                <a:spcPts val="4470"/>
              </a:lnSpc>
            </a:pPr>
            <a:r>
              <a:rPr lang="en-US" sz="3193">
                <a:solidFill>
                  <a:srgbClr val="000000"/>
                </a:solidFill>
                <a:latin typeface="Helvetica World"/>
              </a:rPr>
              <a:t>         </a:t>
            </a:r>
            <a:r>
              <a:rPr lang="en-US" sz="3193">
                <a:solidFill>
                  <a:srgbClr val="000000"/>
                </a:solidFill>
                <a:latin typeface="Helvetica World"/>
              </a:rPr>
              <a:t>Preprocessing: prepared the data for analysis by removing noise.</a:t>
            </a:r>
          </a:p>
          <a:p>
            <a:pPr marL="689407" indent="-344703" lvl="1">
              <a:lnSpc>
                <a:spcPts val="4470"/>
              </a:lnSpc>
              <a:buFont typeface="Arial"/>
              <a:buChar char="•"/>
            </a:pPr>
            <a:r>
              <a:rPr lang="en-US" sz="3193">
                <a:solidFill>
                  <a:srgbClr val="000000"/>
                </a:solidFill>
                <a:latin typeface="Helvetica World"/>
              </a:rPr>
              <a:t> Compared the signals between correct and error conditions.</a:t>
            </a:r>
          </a:p>
          <a:p>
            <a:pPr marL="689407" indent="-344703" lvl="1">
              <a:lnSpc>
                <a:spcPts val="4470"/>
              </a:lnSpc>
              <a:buFont typeface="Arial"/>
              <a:buChar char="•"/>
            </a:pPr>
            <a:r>
              <a:rPr lang="en-US" sz="3193">
                <a:solidFill>
                  <a:srgbClr val="000000"/>
                </a:solidFill>
                <a:latin typeface="Helvetica World"/>
              </a:rPr>
              <a:t> </a:t>
            </a:r>
            <a:r>
              <a:rPr lang="en-US" sz="3193">
                <a:solidFill>
                  <a:srgbClr val="000000"/>
                </a:solidFill>
                <a:latin typeface="Helvetica World"/>
              </a:rPr>
              <a:t>Finally, plotted the error and corrected signals to visualize the differences</a:t>
            </a:r>
            <a:r>
              <a:rPr lang="en-US" sz="3193">
                <a:solidFill>
                  <a:srgbClr val="153969"/>
                </a:solidFill>
                <a:latin typeface="Helvetica World"/>
              </a:rPr>
              <a: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881903" y="511178"/>
            <a:ext cx="10524195" cy="5068209"/>
          </a:xfrm>
          <a:custGeom>
            <a:avLst/>
            <a:gdLst/>
            <a:ahLst/>
            <a:cxnLst/>
            <a:rect r="r" b="b" t="t" l="l"/>
            <a:pathLst>
              <a:path h="5068209" w="10524195">
                <a:moveTo>
                  <a:pt x="0" y="0"/>
                </a:moveTo>
                <a:lnTo>
                  <a:pt x="10524194" y="0"/>
                </a:lnTo>
                <a:lnTo>
                  <a:pt x="10524194" y="5068209"/>
                </a:lnTo>
                <a:lnTo>
                  <a:pt x="0" y="5068209"/>
                </a:lnTo>
                <a:lnTo>
                  <a:pt x="0" y="0"/>
                </a:lnTo>
                <a:close/>
              </a:path>
            </a:pathLst>
          </a:custGeom>
          <a:blipFill>
            <a:blip r:embed="rId2"/>
            <a:stretch>
              <a:fillRect l="-1143" t="-13247" r="-1143" b="-6227"/>
            </a:stretch>
          </a:blipFill>
        </p:spPr>
      </p:sp>
      <p:sp>
        <p:nvSpPr>
          <p:cNvPr name="TextBox 3" id="3"/>
          <p:cNvSpPr txBox="true"/>
          <p:nvPr/>
        </p:nvSpPr>
        <p:spPr>
          <a:xfrm rot="0">
            <a:off x="2597796" y="5883561"/>
            <a:ext cx="13624334" cy="553755"/>
          </a:xfrm>
          <a:prstGeom prst="rect">
            <a:avLst/>
          </a:prstGeom>
        </p:spPr>
        <p:txBody>
          <a:bodyPr anchor="t" rtlCol="false" tIns="0" lIns="0" bIns="0" rIns="0">
            <a:spAutoFit/>
          </a:bodyPr>
          <a:lstStyle/>
          <a:p>
            <a:pPr algn="ctr">
              <a:lnSpc>
                <a:spcPts val="4160"/>
              </a:lnSpc>
              <a:spcBef>
                <a:spcPct val="0"/>
              </a:spcBef>
            </a:pPr>
            <a:r>
              <a:rPr lang="en-US" sz="3200">
                <a:solidFill>
                  <a:srgbClr val="153969"/>
                </a:solidFill>
                <a:latin typeface="Helvetica World Bold"/>
              </a:rPr>
              <a:t>Fig.6: </a:t>
            </a:r>
            <a:r>
              <a:rPr lang="en-US" sz="3200">
                <a:solidFill>
                  <a:srgbClr val="153969"/>
                </a:solidFill>
                <a:latin typeface="Helvetica World Bold"/>
              </a:rPr>
              <a:t>ErrP pattern Recognition by using Gaze based keyboard task.</a:t>
            </a:r>
          </a:p>
        </p:txBody>
      </p:sp>
      <p:sp>
        <p:nvSpPr>
          <p:cNvPr name="TextBox 4" id="4"/>
          <p:cNvSpPr txBox="true"/>
          <p:nvPr/>
        </p:nvSpPr>
        <p:spPr>
          <a:xfrm rot="0">
            <a:off x="170415" y="6484941"/>
            <a:ext cx="17947169" cy="4063277"/>
          </a:xfrm>
          <a:prstGeom prst="rect">
            <a:avLst/>
          </a:prstGeom>
        </p:spPr>
        <p:txBody>
          <a:bodyPr anchor="t" rtlCol="false" tIns="0" lIns="0" bIns="0" rIns="0">
            <a:spAutoFit/>
          </a:bodyPr>
          <a:lstStyle/>
          <a:p>
            <a:pPr marL="690881" indent="-345440" lvl="1">
              <a:lnSpc>
                <a:spcPts val="6880"/>
              </a:lnSpc>
              <a:buFont typeface="Arial"/>
              <a:buChar char="•"/>
            </a:pPr>
            <a:r>
              <a:rPr lang="en-US" sz="3200">
                <a:solidFill>
                  <a:srgbClr val="000000"/>
                </a:solidFill>
                <a:latin typeface="Helvetica World"/>
              </a:rPr>
              <a:t>The Fig.8 shows the  average brain activity waveforms for correct and error trials during typing tasks, highlighting differences in neural responses.</a:t>
            </a:r>
          </a:p>
          <a:p>
            <a:pPr marL="690881" indent="-345440" lvl="1">
              <a:lnSpc>
                <a:spcPts val="6880"/>
              </a:lnSpc>
              <a:buFont typeface="Arial"/>
              <a:buChar char="•"/>
            </a:pPr>
            <a:r>
              <a:rPr lang="en-US" sz="3200">
                <a:solidFill>
                  <a:srgbClr val="000000"/>
                </a:solidFill>
                <a:latin typeface="Helvetica World"/>
              </a:rPr>
              <a:t> Using an EBNeuro EEG device with 64 electrodes and an SMI myGaze eye-tracker,  record the brain activity and gaze movements. </a:t>
            </a:r>
          </a:p>
          <a:p>
            <a:pPr>
              <a:lnSpc>
                <a:spcPts val="4160"/>
              </a:lnSpc>
            </a:pPr>
          </a:p>
        </p:txBody>
      </p:sp>
    </p:spTree>
  </p:cSld>
  <p:clrMapOvr>
    <a:masterClrMapping/>
  </p:clrMapOvr>
</p:sld>
</file>

<file path=ppt/slides/slide1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95443" y="733425"/>
            <a:ext cx="17259300" cy="6988422"/>
          </a:xfrm>
          <a:prstGeom prst="rect">
            <a:avLst/>
          </a:prstGeom>
        </p:spPr>
        <p:txBody>
          <a:bodyPr anchor="t" rtlCol="false" tIns="0" lIns="0" bIns="0" rIns="0">
            <a:spAutoFit/>
          </a:bodyPr>
          <a:lstStyle/>
          <a:p>
            <a:pPr marL="703135" indent="-351568" lvl="1">
              <a:lnSpc>
                <a:spcPts val="7002"/>
              </a:lnSpc>
              <a:buFont typeface="Arial"/>
              <a:buChar char="•"/>
            </a:pPr>
            <a:r>
              <a:rPr lang="en-US" sz="3256">
                <a:solidFill>
                  <a:srgbClr val="000000"/>
                </a:solidFill>
                <a:latin typeface="Helvetica World"/>
              </a:rPr>
              <a:t>The graph overlays average brain activity waveforms for correct and error trials, revealing differences in neural responses. </a:t>
            </a:r>
          </a:p>
          <a:p>
            <a:pPr marL="703135" indent="-351568" lvl="1">
              <a:lnSpc>
                <a:spcPts val="7002"/>
              </a:lnSpc>
              <a:buFont typeface="Arial"/>
              <a:buChar char="•"/>
            </a:pPr>
            <a:r>
              <a:rPr lang="en-US" sz="3256">
                <a:solidFill>
                  <a:srgbClr val="000000"/>
                </a:solidFill>
                <a:latin typeface="Helvetica World"/>
              </a:rPr>
              <a:t>Our main goal was to study the physiological reactions linked to error perception during typing tasks in healthy individuals. </a:t>
            </a:r>
          </a:p>
          <a:p>
            <a:pPr marL="703135" indent="-351568" lvl="1">
              <a:lnSpc>
                <a:spcPts val="7002"/>
              </a:lnSpc>
              <a:buFont typeface="Arial"/>
              <a:buChar char="•"/>
            </a:pPr>
            <a:r>
              <a:rPr lang="en-US" sz="3256">
                <a:solidFill>
                  <a:srgbClr val="000000"/>
                </a:solidFill>
                <a:latin typeface="Helvetica World"/>
              </a:rPr>
              <a:t>This thorough approach enabled us to examine how the body responds to errors during typing, providing insights into how humans detect and correct mistakes.</a:t>
            </a:r>
          </a:p>
          <a:p>
            <a:pPr marL="703135" indent="-351568" lvl="1">
              <a:lnSpc>
                <a:spcPts val="7002"/>
              </a:lnSpc>
              <a:buFont typeface="Arial"/>
              <a:buChar char="•"/>
            </a:pPr>
            <a:r>
              <a:rPr lang="en-US" sz="3256">
                <a:solidFill>
                  <a:srgbClr val="000000"/>
                </a:solidFill>
                <a:latin typeface="Helvetica World"/>
              </a:rPr>
              <a:t>Each session involves typing a sentence with pauses, collecting data on typing speed, accuracy, and error detection. </a:t>
            </a:r>
          </a:p>
        </p:txBody>
      </p:sp>
    </p:spTree>
  </p:cSld>
  <p:clrMapOvr>
    <a:masterClrMapping/>
  </p:clrMapOvr>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486882" y="487809"/>
            <a:ext cx="17126950" cy="1384125"/>
          </a:xfrm>
          <a:prstGeom prst="rect">
            <a:avLst/>
          </a:prstGeom>
        </p:spPr>
        <p:txBody>
          <a:bodyPr anchor="t" rtlCol="false" tIns="0" lIns="0" bIns="0" rIns="0">
            <a:spAutoFit/>
          </a:bodyPr>
          <a:lstStyle/>
          <a:p>
            <a:pPr algn="ctr">
              <a:lnSpc>
                <a:spcPts val="5599"/>
              </a:lnSpc>
            </a:pPr>
            <a:r>
              <a:rPr lang="en-US" sz="3999">
                <a:solidFill>
                  <a:srgbClr val="153969"/>
                </a:solidFill>
                <a:latin typeface="Canva Sans Bold"/>
              </a:rPr>
              <a:t>EEG ErrP Dataset Comparison between Schizophrenia and Healthy Controls</a:t>
            </a:r>
          </a:p>
        </p:txBody>
      </p:sp>
      <p:sp>
        <p:nvSpPr>
          <p:cNvPr name="TextBox 3" id="3"/>
          <p:cNvSpPr txBox="true"/>
          <p:nvPr/>
        </p:nvSpPr>
        <p:spPr>
          <a:xfrm rot="0">
            <a:off x="-93643" y="1576660"/>
            <a:ext cx="18288000" cy="8305856"/>
          </a:xfrm>
          <a:prstGeom prst="rect">
            <a:avLst/>
          </a:prstGeom>
        </p:spPr>
        <p:txBody>
          <a:bodyPr anchor="t" rtlCol="false" tIns="0" lIns="0" bIns="0" rIns="0">
            <a:spAutoFit/>
          </a:bodyPr>
          <a:lstStyle/>
          <a:p>
            <a:pPr algn="just">
              <a:lnSpc>
                <a:spcPts val="6607"/>
              </a:lnSpc>
            </a:pPr>
          </a:p>
          <a:p>
            <a:pPr algn="just" marL="663470" indent="-331735" lvl="1">
              <a:lnSpc>
                <a:spcPts val="6607"/>
              </a:lnSpc>
              <a:buFont typeface="Arial"/>
              <a:buChar char="•"/>
            </a:pPr>
            <a:r>
              <a:rPr lang="en-US" sz="3073">
                <a:solidFill>
                  <a:srgbClr val="000000"/>
                </a:solidFill>
                <a:latin typeface="Helvetica World"/>
              </a:rPr>
              <a:t>We acquired EEG datasets from individuals diagnosed with schizophrenia and healthy controls.</a:t>
            </a:r>
          </a:p>
          <a:p>
            <a:pPr algn="just" marL="663470" indent="-331735" lvl="1">
              <a:lnSpc>
                <a:spcPts val="6607"/>
              </a:lnSpc>
              <a:buFont typeface="Arial"/>
              <a:buChar char="•"/>
            </a:pPr>
            <a:r>
              <a:rPr lang="en-US" sz="3073">
                <a:solidFill>
                  <a:srgbClr val="000000"/>
                </a:solidFill>
                <a:latin typeface="Helvetica World"/>
              </a:rPr>
              <a:t>Using Python, we conducted analyses to compare EEG signals during a button-tone task between these two groups.</a:t>
            </a:r>
          </a:p>
          <a:p>
            <a:pPr algn="just" marL="663470" indent="-331735" lvl="1">
              <a:lnSpc>
                <a:spcPts val="6607"/>
              </a:lnSpc>
              <a:buFont typeface="Arial"/>
              <a:buChar char="•"/>
            </a:pPr>
            <a:r>
              <a:rPr lang="en-US" sz="3073">
                <a:solidFill>
                  <a:srgbClr val="000000"/>
                </a:solidFill>
                <a:latin typeface="Helvetica World"/>
              </a:rPr>
              <a:t>Our analysis involved preprocessing the EEG data to remove artifacts and ensure data quality.</a:t>
            </a:r>
          </a:p>
          <a:p>
            <a:pPr algn="just" marL="663470" indent="-331735" lvl="1">
              <a:lnSpc>
                <a:spcPts val="6607"/>
              </a:lnSpc>
              <a:buFont typeface="Arial"/>
              <a:buChar char="•"/>
            </a:pPr>
            <a:r>
              <a:rPr lang="en-US" sz="3073">
                <a:solidFill>
                  <a:srgbClr val="000000"/>
                </a:solidFill>
                <a:latin typeface="Helvetica World"/>
              </a:rPr>
              <a:t>We then plotted the EEG signals recorded during the task for both the schizophrenia and healthy control groups.</a:t>
            </a:r>
          </a:p>
          <a:p>
            <a:pPr algn="just" marL="663470" indent="-331735" lvl="1">
              <a:lnSpc>
                <a:spcPts val="6607"/>
              </a:lnSpc>
              <a:buFont typeface="Arial"/>
              <a:buChar char="•"/>
            </a:pPr>
            <a:r>
              <a:rPr lang="en-US" sz="3073">
                <a:solidFill>
                  <a:srgbClr val="000000"/>
                </a:solidFill>
                <a:latin typeface="Helvetica World"/>
              </a:rPr>
              <a:t>The graph depicting Error-related Potentials (ErrP) in individuals with schizophrenia reveals heightened negative suppression compared to healthy controls, indicating abnormal neural response patterns during error monitoring tasks.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22416" y="173626"/>
            <a:ext cx="13093142" cy="7573037"/>
          </a:xfrm>
          <a:custGeom>
            <a:avLst/>
            <a:gdLst/>
            <a:ahLst/>
            <a:cxnLst/>
            <a:rect r="r" b="b" t="t" l="l"/>
            <a:pathLst>
              <a:path h="7573037" w="13093142">
                <a:moveTo>
                  <a:pt x="0" y="0"/>
                </a:moveTo>
                <a:lnTo>
                  <a:pt x="13093143" y="0"/>
                </a:lnTo>
                <a:lnTo>
                  <a:pt x="13093143" y="7573037"/>
                </a:lnTo>
                <a:lnTo>
                  <a:pt x="0" y="7573037"/>
                </a:lnTo>
                <a:lnTo>
                  <a:pt x="0" y="0"/>
                </a:lnTo>
                <a:close/>
              </a:path>
            </a:pathLst>
          </a:custGeom>
          <a:blipFill>
            <a:blip r:embed="rId2"/>
            <a:stretch>
              <a:fillRect l="0" t="0" r="0" b="0"/>
            </a:stretch>
          </a:blipFill>
        </p:spPr>
      </p:sp>
      <p:sp>
        <p:nvSpPr>
          <p:cNvPr name="TextBox 3" id="3"/>
          <p:cNvSpPr txBox="true"/>
          <p:nvPr/>
        </p:nvSpPr>
        <p:spPr>
          <a:xfrm rot="0">
            <a:off x="4589446" y="7718088"/>
            <a:ext cx="9759082" cy="553755"/>
          </a:xfrm>
          <a:prstGeom prst="rect">
            <a:avLst/>
          </a:prstGeom>
        </p:spPr>
        <p:txBody>
          <a:bodyPr anchor="t" rtlCol="false" tIns="0" lIns="0" bIns="0" rIns="0">
            <a:spAutoFit/>
          </a:bodyPr>
          <a:lstStyle/>
          <a:p>
            <a:pPr algn="ctr">
              <a:lnSpc>
                <a:spcPts val="4160"/>
              </a:lnSpc>
              <a:spcBef>
                <a:spcPct val="0"/>
              </a:spcBef>
            </a:pPr>
            <a:r>
              <a:rPr lang="en-US" sz="3200">
                <a:solidFill>
                  <a:srgbClr val="000000"/>
                </a:solidFill>
                <a:latin typeface="Helvetica World Bold"/>
              </a:rPr>
              <a:t>Fig.7: Dataset comparison between the HC and SZ</a:t>
            </a:r>
          </a:p>
        </p:txBody>
      </p:sp>
    </p:spTree>
  </p:cSld>
  <p:clrMapOvr>
    <a:masterClrMapping/>
  </p:clrMapOvr>
</p:sld>
</file>

<file path=ppt/slides/slide1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82139" y="1104248"/>
            <a:ext cx="18105861" cy="8194342"/>
          </a:xfrm>
          <a:prstGeom prst="rect">
            <a:avLst/>
          </a:prstGeom>
        </p:spPr>
        <p:txBody>
          <a:bodyPr anchor="t" rtlCol="false" tIns="0" lIns="0" bIns="0" rIns="0">
            <a:spAutoFit/>
          </a:bodyPr>
          <a:lstStyle/>
          <a:p>
            <a:pPr>
              <a:lnSpc>
                <a:spcPts val="6597"/>
              </a:lnSpc>
            </a:pPr>
          </a:p>
          <a:p>
            <a:pPr marL="719438" indent="-359719" lvl="1">
              <a:lnSpc>
                <a:spcPts val="6597"/>
              </a:lnSpc>
              <a:buFont typeface="Arial"/>
              <a:buChar char="•"/>
            </a:pPr>
            <a:r>
              <a:rPr lang="en-US" sz="3332">
                <a:solidFill>
                  <a:srgbClr val="000000"/>
                </a:solidFill>
                <a:latin typeface="Helvetica World"/>
              </a:rPr>
              <a:t>We captured real-time signals using a Digital Storage Oscilloscope (DSO) during a P300 Speller game.</a:t>
            </a:r>
          </a:p>
          <a:p>
            <a:pPr marL="719438" indent="-359719" lvl="1">
              <a:lnSpc>
                <a:spcPts val="6597"/>
              </a:lnSpc>
              <a:buFont typeface="Arial"/>
              <a:buChar char="•"/>
            </a:pPr>
            <a:r>
              <a:rPr lang="en-US" sz="3332">
                <a:solidFill>
                  <a:srgbClr val="000000"/>
                </a:solidFill>
                <a:latin typeface="Helvetica World"/>
              </a:rPr>
              <a:t>The captured signals were then converted to CSV format for further analysis.</a:t>
            </a:r>
          </a:p>
          <a:p>
            <a:pPr marL="719438" indent="-359719" lvl="1">
              <a:lnSpc>
                <a:spcPts val="6597"/>
              </a:lnSpc>
              <a:buFont typeface="Arial"/>
              <a:buChar char="•"/>
            </a:pPr>
            <a:r>
              <a:rPr lang="en-US" sz="3332">
                <a:solidFill>
                  <a:srgbClr val="000000"/>
                </a:solidFill>
                <a:latin typeface="Helvetica World"/>
              </a:rPr>
              <a:t>We applied Bayesian smoothing techniques to the CSV data to enhance signal clarity and reduce noise.</a:t>
            </a:r>
          </a:p>
          <a:p>
            <a:pPr marL="719438" indent="-359719" lvl="1">
              <a:lnSpc>
                <a:spcPts val="6597"/>
              </a:lnSpc>
              <a:buFont typeface="Arial"/>
              <a:buChar char="•"/>
            </a:pPr>
            <a:r>
              <a:rPr lang="en-US" sz="3332">
                <a:solidFill>
                  <a:srgbClr val="000000"/>
                </a:solidFill>
                <a:latin typeface="Helvetica World"/>
              </a:rPr>
              <a:t>By focusing on the Error-related Potentials (ErrPs), we extracted and analyzed specific neural responses associated with errors in the P300 Speller game.</a:t>
            </a:r>
          </a:p>
          <a:p>
            <a:pPr marL="719438" indent="-359719" lvl="1">
              <a:lnSpc>
                <a:spcPts val="6597"/>
              </a:lnSpc>
              <a:buFont typeface="Arial"/>
              <a:buChar char="•"/>
            </a:pPr>
            <a:r>
              <a:rPr lang="en-US" sz="3332">
                <a:solidFill>
                  <a:srgbClr val="000000"/>
                </a:solidFill>
                <a:latin typeface="Helvetica World"/>
              </a:rPr>
              <a:t>Finally, we plotted the ErrP graph to visualize and interpret the neural activity related to errors during the task.</a:t>
            </a:r>
          </a:p>
        </p:txBody>
      </p:sp>
      <p:sp>
        <p:nvSpPr>
          <p:cNvPr name="TextBox 3" id="3"/>
          <p:cNvSpPr txBox="true"/>
          <p:nvPr/>
        </p:nvSpPr>
        <p:spPr>
          <a:xfrm rot="0">
            <a:off x="364277" y="523169"/>
            <a:ext cx="16895023" cy="1417955"/>
          </a:xfrm>
          <a:prstGeom prst="rect">
            <a:avLst/>
          </a:prstGeom>
        </p:spPr>
        <p:txBody>
          <a:bodyPr anchor="t" rtlCol="false" tIns="0" lIns="0" bIns="0" rIns="0">
            <a:spAutoFit/>
          </a:bodyPr>
          <a:lstStyle/>
          <a:p>
            <a:pPr algn="ctr">
              <a:lnSpc>
                <a:spcPts val="5200"/>
              </a:lnSpc>
              <a:spcBef>
                <a:spcPct val="0"/>
              </a:spcBef>
            </a:pPr>
            <a:r>
              <a:rPr lang="en-US" sz="4000">
                <a:solidFill>
                  <a:srgbClr val="153969"/>
                </a:solidFill>
                <a:latin typeface="Helvetica World Bold"/>
              </a:rPr>
              <a:t>Error-related Potentials (ErrP) Acquisition in Subjects with Learning Disabilities and Hyper Activity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53969"/>
        </a:solidFill>
      </p:bgPr>
    </p:bg>
    <p:spTree>
      <p:nvGrpSpPr>
        <p:cNvPr id="1" name=""/>
        <p:cNvGrpSpPr/>
        <p:nvPr/>
      </p:nvGrpSpPr>
      <p:grpSpPr>
        <a:xfrm>
          <a:off x="0" y="0"/>
          <a:ext cx="0" cy="0"/>
          <a:chOff x="0" y="0"/>
          <a:chExt cx="0" cy="0"/>
        </a:xfrm>
      </p:grpSpPr>
      <p:grpSp>
        <p:nvGrpSpPr>
          <p:cNvPr name="Group 2" id="2"/>
          <p:cNvGrpSpPr/>
          <p:nvPr/>
        </p:nvGrpSpPr>
        <p:grpSpPr>
          <a:xfrm rot="0">
            <a:off x="9525" y="0"/>
            <a:ext cx="18288000" cy="3773114"/>
            <a:chOff x="0" y="0"/>
            <a:chExt cx="24384000" cy="5030819"/>
          </a:xfrm>
        </p:grpSpPr>
        <p:pic>
          <p:nvPicPr>
            <p:cNvPr name="Picture 3" id="3"/>
            <p:cNvPicPr>
              <a:picLocks noChangeAspect="true"/>
            </p:cNvPicPr>
            <p:nvPr/>
          </p:nvPicPr>
          <p:blipFill>
            <a:blip r:embed="rId2">
              <a:alphaModFix amt="14000"/>
            </a:blip>
            <a:srcRect l="0" t="27933" r="0" b="41099"/>
            <a:stretch>
              <a:fillRect/>
            </a:stretch>
          </p:blipFill>
          <p:spPr>
            <a:xfrm flipH="false" flipV="false">
              <a:off x="0" y="0"/>
              <a:ext cx="24384000" cy="5030819"/>
            </a:xfrm>
            <a:prstGeom prst="rect">
              <a:avLst/>
            </a:prstGeom>
          </p:spPr>
        </p:pic>
      </p:grpSp>
      <p:grpSp>
        <p:nvGrpSpPr>
          <p:cNvPr name="Group 4" id="4"/>
          <p:cNvGrpSpPr/>
          <p:nvPr/>
        </p:nvGrpSpPr>
        <p:grpSpPr>
          <a:xfrm rot="0">
            <a:off x="0" y="3466952"/>
            <a:ext cx="18288000" cy="6513886"/>
            <a:chOff x="0" y="0"/>
            <a:chExt cx="4816593" cy="1715591"/>
          </a:xfrm>
        </p:grpSpPr>
        <p:sp>
          <p:nvSpPr>
            <p:cNvPr name="Freeform 5" id="5"/>
            <p:cNvSpPr/>
            <p:nvPr/>
          </p:nvSpPr>
          <p:spPr>
            <a:xfrm flipH="false" flipV="false" rot="0">
              <a:off x="0" y="0"/>
              <a:ext cx="4816592" cy="1715591"/>
            </a:xfrm>
            <a:custGeom>
              <a:avLst/>
              <a:gdLst/>
              <a:ahLst/>
              <a:cxnLst/>
              <a:rect r="r" b="b" t="t" l="l"/>
              <a:pathLst>
                <a:path h="1715591" w="4816592">
                  <a:moveTo>
                    <a:pt x="0" y="0"/>
                  </a:moveTo>
                  <a:lnTo>
                    <a:pt x="4816592" y="0"/>
                  </a:lnTo>
                  <a:lnTo>
                    <a:pt x="4816592" y="1715591"/>
                  </a:lnTo>
                  <a:lnTo>
                    <a:pt x="0" y="1715591"/>
                  </a:lnTo>
                  <a:close/>
                </a:path>
              </a:pathLst>
            </a:custGeom>
            <a:solidFill>
              <a:srgbClr val="FFFFFF"/>
            </a:solidFill>
          </p:spPr>
        </p:sp>
        <p:sp>
          <p:nvSpPr>
            <p:cNvPr name="TextBox 6" id="6"/>
            <p:cNvSpPr txBox="true"/>
            <p:nvPr/>
          </p:nvSpPr>
          <p:spPr>
            <a:xfrm>
              <a:off x="0" y="-57150"/>
              <a:ext cx="4816593" cy="1772741"/>
            </a:xfrm>
            <a:prstGeom prst="rect">
              <a:avLst/>
            </a:prstGeom>
          </p:spPr>
          <p:txBody>
            <a:bodyPr anchor="ctr" rtlCol="false" tIns="50800" lIns="50800" bIns="50800" rIns="50800"/>
            <a:lstStyle/>
            <a:p>
              <a:pPr algn="ctr">
                <a:lnSpc>
                  <a:spcPts val="3639"/>
                </a:lnSpc>
              </a:pPr>
            </a:p>
          </p:txBody>
        </p:sp>
      </p:grpSp>
      <p:graphicFrame>
        <p:nvGraphicFramePr>
          <p:cNvPr name="Table 7" id="7"/>
          <p:cNvGraphicFramePr>
            <a:graphicFrameLocks noGrp="true"/>
          </p:cNvGraphicFramePr>
          <p:nvPr/>
        </p:nvGraphicFramePr>
        <p:xfrm>
          <a:off x="1419370" y="4342645"/>
          <a:ext cx="15449260" cy="4762500"/>
        </p:xfrm>
        <a:graphic>
          <a:graphicData uri="http://schemas.openxmlformats.org/drawingml/2006/table">
            <a:tbl>
              <a:tblPr/>
              <a:tblGrid>
                <a:gridCol w="7288896"/>
                <a:gridCol w="8160365"/>
              </a:tblGrid>
              <a:tr h="952500">
                <a:tc>
                  <a:txBody>
                    <a:bodyPr anchor="t" rtlCol="false"/>
                    <a:lstStyle/>
                    <a:p>
                      <a:pPr algn="l" marL="755644" indent="-377822" lvl="1">
                        <a:lnSpc>
                          <a:spcPts val="4899"/>
                        </a:lnSpc>
                        <a:buFont typeface="Arial"/>
                        <a:buChar char="•"/>
                        <a:defRPr/>
                      </a:pPr>
                      <a:r>
                        <a:rPr lang="en-US" sz="3499">
                          <a:solidFill>
                            <a:srgbClr val="2A2E3A"/>
                          </a:solidFill>
                          <a:latin typeface="Helios"/>
                        </a:rPr>
                        <a:t>Objectives</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0">
                      <a:solidFill>
                        <a:srgbClr val="DBDBDB"/>
                      </a:solidFill>
                      <a:prstDash val="solid"/>
                      <a:round/>
                      <a:headEnd type="none" w="med" len="med"/>
                      <a:tailEnd type="none" w="med" len="med"/>
                    </a:lnT>
                    <a:lnB cmpd="sng" algn="ctr" cap="flat" w="9525">
                      <a:solidFill>
                        <a:srgbClr val="F4F4F4"/>
                      </a:solidFill>
                      <a:prstDash val="solid"/>
                      <a:round/>
                      <a:headEnd type="none" w="med" len="med"/>
                      <a:tailEnd type="none" w="med" len="med"/>
                    </a:lnB>
                  </a:tcPr>
                </a:tc>
                <a:tc>
                  <a:txBody>
                    <a:bodyPr anchor="t" rtlCol="false"/>
                    <a:lstStyle/>
                    <a:p>
                      <a:pPr algn="just" marL="755651" indent="-377825" lvl="1">
                        <a:lnSpc>
                          <a:spcPts val="4900"/>
                        </a:lnSpc>
                        <a:buFont typeface="Arial"/>
                        <a:buChar char="•"/>
                        <a:defRPr/>
                      </a:pPr>
                      <a:r>
                        <a:rPr lang="en-US" sz="3500">
                          <a:solidFill>
                            <a:srgbClr val="000000"/>
                          </a:solidFill>
                          <a:latin typeface="Helios"/>
                        </a:rPr>
                        <a:t>Conclusion</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0">
                      <a:solidFill>
                        <a:srgbClr val="DBDBDB"/>
                      </a:solidFill>
                      <a:prstDash val="solid"/>
                      <a:round/>
                      <a:headEnd type="none" w="med" len="med"/>
                      <a:tailEnd type="none" w="med" len="med"/>
                    </a:lnT>
                    <a:lnB cmpd="sng" algn="ctr" cap="flat" w="9525">
                      <a:solidFill>
                        <a:srgbClr val="F4F4F4"/>
                      </a:solidFill>
                      <a:prstDash val="solid"/>
                      <a:round/>
                      <a:headEnd type="none" w="med" len="med"/>
                      <a:tailEnd type="none" w="med" len="med"/>
                    </a:lnB>
                  </a:tcPr>
                </a:tc>
              </a:tr>
              <a:tr h="952500">
                <a:tc>
                  <a:txBody>
                    <a:bodyPr anchor="t" rtlCol="false"/>
                    <a:lstStyle/>
                    <a:p>
                      <a:pPr algn="l" marL="755644" indent="-377822" lvl="1">
                        <a:lnSpc>
                          <a:spcPts val="4899"/>
                        </a:lnSpc>
                        <a:buFont typeface="Arial"/>
                        <a:buChar char="•"/>
                        <a:defRPr/>
                      </a:pPr>
                      <a:r>
                        <a:rPr lang="en-US" sz="3499">
                          <a:solidFill>
                            <a:srgbClr val="2A2E3A"/>
                          </a:solidFill>
                          <a:latin typeface="Helios"/>
                        </a:rPr>
                        <a:t>Literature Review</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9525">
                      <a:solidFill>
                        <a:srgbClr val="F4F4F4"/>
                      </a:solidFill>
                      <a:prstDash val="solid"/>
                      <a:round/>
                      <a:headEnd type="none" w="med" len="med"/>
                      <a:tailEnd type="none" w="med" len="med"/>
                    </a:lnB>
                  </a:tcPr>
                </a:tc>
                <a:tc>
                  <a:txBody>
                    <a:bodyPr anchor="t" rtlCol="false"/>
                    <a:lstStyle/>
                    <a:p>
                      <a:pPr algn="just" marL="755651" indent="-377825" lvl="1">
                        <a:lnSpc>
                          <a:spcPts val="4900"/>
                        </a:lnSpc>
                        <a:buFont typeface="Arial"/>
                        <a:buChar char="•"/>
                        <a:defRPr/>
                      </a:pPr>
                      <a:r>
                        <a:rPr lang="en-US" sz="3500">
                          <a:solidFill>
                            <a:srgbClr val="000000"/>
                          </a:solidFill>
                          <a:latin typeface="Helios"/>
                        </a:rPr>
                        <a:t>References</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9525">
                      <a:solidFill>
                        <a:srgbClr val="F4F4F4"/>
                      </a:solidFill>
                      <a:prstDash val="solid"/>
                      <a:round/>
                      <a:headEnd type="none" w="med" len="med"/>
                      <a:tailEnd type="none" w="med" len="med"/>
                    </a:lnB>
                  </a:tcPr>
                </a:tc>
              </a:tr>
              <a:tr h="952500">
                <a:tc>
                  <a:txBody>
                    <a:bodyPr anchor="t" rtlCol="false"/>
                    <a:lstStyle/>
                    <a:p>
                      <a:pPr algn="l" marL="755644" indent="-377822" lvl="1">
                        <a:lnSpc>
                          <a:spcPts val="4899"/>
                        </a:lnSpc>
                        <a:buFont typeface="Arial"/>
                        <a:buChar char="•"/>
                        <a:defRPr/>
                      </a:pPr>
                      <a:r>
                        <a:rPr lang="en-US" sz="3499">
                          <a:solidFill>
                            <a:srgbClr val="2A2E3A"/>
                          </a:solidFill>
                          <a:latin typeface="Helios"/>
                        </a:rPr>
                        <a:t>Block Diagram</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9525">
                      <a:solidFill>
                        <a:srgbClr val="F4F4F4"/>
                      </a:solidFill>
                      <a:prstDash val="solid"/>
                      <a:round/>
                      <a:headEnd type="none" w="med" len="med"/>
                      <a:tailEnd type="none" w="med" len="med"/>
                    </a:lnB>
                  </a:tcPr>
                </a:tc>
                <a:tc>
                  <a:txBody>
                    <a:bodyPr anchor="t" rtlCol="false"/>
                    <a:lstStyle/>
                    <a:p>
                      <a:pPr algn="r">
                        <a:lnSpc>
                          <a:spcPts val="3640"/>
                        </a:lnSpc>
                        <a:defRPr/>
                      </a:pP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9525">
                      <a:solidFill>
                        <a:srgbClr val="F4F4F4"/>
                      </a:solidFill>
                      <a:prstDash val="solid"/>
                      <a:round/>
                      <a:headEnd type="none" w="med" len="med"/>
                      <a:tailEnd type="none" w="med" len="med"/>
                    </a:lnB>
                  </a:tcPr>
                </a:tc>
              </a:tr>
              <a:tr h="952500">
                <a:tc>
                  <a:txBody>
                    <a:bodyPr anchor="t" rtlCol="false"/>
                    <a:lstStyle/>
                    <a:p>
                      <a:pPr algn="l" marL="755644" indent="-377822" lvl="1">
                        <a:lnSpc>
                          <a:spcPts val="4899"/>
                        </a:lnSpc>
                        <a:buFont typeface="Arial"/>
                        <a:buChar char="•"/>
                        <a:defRPr/>
                      </a:pPr>
                      <a:r>
                        <a:rPr lang="en-US" sz="3499">
                          <a:solidFill>
                            <a:srgbClr val="2A2E3A"/>
                          </a:solidFill>
                          <a:latin typeface="Helios"/>
                        </a:rPr>
                        <a:t>Flow Chart</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9525">
                      <a:solidFill>
                        <a:srgbClr val="F4F4F4"/>
                      </a:solidFill>
                      <a:prstDash val="solid"/>
                      <a:round/>
                      <a:headEnd type="none" w="med" len="med"/>
                      <a:tailEnd type="none" w="med" len="med"/>
                    </a:lnB>
                  </a:tcPr>
                </a:tc>
                <a:tc>
                  <a:txBody>
                    <a:bodyPr anchor="t" rtlCol="false"/>
                    <a:lstStyle/>
                    <a:p>
                      <a:pPr algn="r">
                        <a:lnSpc>
                          <a:spcPts val="3640"/>
                        </a:lnSpc>
                        <a:defRPr/>
                      </a:pP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9525">
                      <a:solidFill>
                        <a:srgbClr val="F4F4F4"/>
                      </a:solidFill>
                      <a:prstDash val="solid"/>
                      <a:round/>
                      <a:headEnd type="none" w="med" len="med"/>
                      <a:tailEnd type="none" w="med" len="med"/>
                    </a:lnB>
                  </a:tcPr>
                </a:tc>
              </a:tr>
              <a:tr h="952500">
                <a:tc>
                  <a:txBody>
                    <a:bodyPr anchor="t" rtlCol="false"/>
                    <a:lstStyle/>
                    <a:p>
                      <a:pPr algn="l" marL="755644" indent="-377822" lvl="1">
                        <a:lnSpc>
                          <a:spcPts val="4899"/>
                        </a:lnSpc>
                        <a:buFont typeface="Arial"/>
                        <a:buChar char="•"/>
                        <a:defRPr/>
                      </a:pPr>
                      <a:r>
                        <a:rPr lang="en-US" sz="3499">
                          <a:solidFill>
                            <a:srgbClr val="2A2E3A"/>
                          </a:solidFill>
                          <a:latin typeface="Helios"/>
                        </a:rPr>
                        <a:t>Result</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c>
                  <a:txBody>
                    <a:bodyPr anchor="t" rtlCol="false"/>
                    <a:lstStyle/>
                    <a:p>
                      <a:pPr algn="r">
                        <a:lnSpc>
                          <a:spcPts val="3640"/>
                        </a:lnSpc>
                        <a:defRPr/>
                      </a:pP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r>
            </a:tbl>
          </a:graphicData>
        </a:graphic>
      </p:graphicFrame>
      <p:sp>
        <p:nvSpPr>
          <p:cNvPr name="TextBox 8" id="8"/>
          <p:cNvSpPr txBox="true"/>
          <p:nvPr/>
        </p:nvSpPr>
        <p:spPr>
          <a:xfrm rot="0">
            <a:off x="4639504" y="1361590"/>
            <a:ext cx="9008992" cy="1218625"/>
          </a:xfrm>
          <a:prstGeom prst="rect">
            <a:avLst/>
          </a:prstGeom>
        </p:spPr>
        <p:txBody>
          <a:bodyPr anchor="t" rtlCol="false" tIns="0" lIns="0" bIns="0" rIns="0">
            <a:spAutoFit/>
          </a:bodyPr>
          <a:lstStyle/>
          <a:p>
            <a:pPr algn="ctr">
              <a:lnSpc>
                <a:spcPts val="9099"/>
              </a:lnSpc>
            </a:pPr>
            <a:r>
              <a:rPr lang="en-US" sz="6999">
                <a:solidFill>
                  <a:srgbClr val="FFFFFF"/>
                </a:solidFill>
                <a:latin typeface="Helvetica World Bold"/>
              </a:rPr>
              <a:t>Contents</a:t>
            </a:r>
          </a:p>
        </p:txBody>
      </p:sp>
      <p:sp>
        <p:nvSpPr>
          <p:cNvPr name="Freeform 9" id="9"/>
          <p:cNvSpPr/>
          <p:nvPr/>
        </p:nvSpPr>
        <p:spPr>
          <a:xfrm flipH="false" flipV="false" rot="0">
            <a:off x="8333203" y="-1109791"/>
            <a:ext cx="1621594" cy="1621594"/>
          </a:xfrm>
          <a:custGeom>
            <a:avLst/>
            <a:gdLst/>
            <a:ahLst/>
            <a:cxnLst/>
            <a:rect r="r" b="b" t="t" l="l"/>
            <a:pathLst>
              <a:path h="1621594" w="1621594">
                <a:moveTo>
                  <a:pt x="0" y="0"/>
                </a:moveTo>
                <a:lnTo>
                  <a:pt x="1621594" y="0"/>
                </a:lnTo>
                <a:lnTo>
                  <a:pt x="1621594" y="1621594"/>
                </a:lnTo>
                <a:lnTo>
                  <a:pt x="0" y="16215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8333203" y="9678747"/>
            <a:ext cx="1621594" cy="1621594"/>
          </a:xfrm>
          <a:custGeom>
            <a:avLst/>
            <a:gdLst/>
            <a:ahLst/>
            <a:cxnLst/>
            <a:rect r="r" b="b" t="t" l="l"/>
            <a:pathLst>
              <a:path h="1621594" w="1621594">
                <a:moveTo>
                  <a:pt x="0" y="0"/>
                </a:moveTo>
                <a:lnTo>
                  <a:pt x="1621594" y="0"/>
                </a:lnTo>
                <a:lnTo>
                  <a:pt x="1621594" y="1621594"/>
                </a:lnTo>
                <a:lnTo>
                  <a:pt x="0" y="162159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9139238" y="5358354"/>
            <a:ext cx="9525" cy="580390"/>
          </a:xfrm>
          <a:prstGeom prst="rect">
            <a:avLst/>
          </a:prstGeom>
        </p:spPr>
        <p:txBody>
          <a:bodyPr anchor="t" rtlCol="false" tIns="0" lIns="0" bIns="0" rIns="0">
            <a:spAutoFit/>
          </a:bodyPr>
          <a:lstStyle/>
          <a:p>
            <a:pPr algn="ctr">
              <a:lnSpc>
                <a:spcPts val="4759"/>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26120" y="311128"/>
            <a:ext cx="13111233" cy="4251635"/>
          </a:xfrm>
          <a:custGeom>
            <a:avLst/>
            <a:gdLst/>
            <a:ahLst/>
            <a:cxnLst/>
            <a:rect r="r" b="b" t="t" l="l"/>
            <a:pathLst>
              <a:path h="4251635" w="13111233">
                <a:moveTo>
                  <a:pt x="0" y="0"/>
                </a:moveTo>
                <a:lnTo>
                  <a:pt x="13111233" y="0"/>
                </a:lnTo>
                <a:lnTo>
                  <a:pt x="13111233" y="4251635"/>
                </a:lnTo>
                <a:lnTo>
                  <a:pt x="0" y="4251635"/>
                </a:lnTo>
                <a:lnTo>
                  <a:pt x="0" y="0"/>
                </a:lnTo>
                <a:close/>
              </a:path>
            </a:pathLst>
          </a:custGeom>
          <a:blipFill>
            <a:blip r:embed="rId2"/>
            <a:stretch>
              <a:fillRect l="0" t="0" r="0" b="0"/>
            </a:stretch>
          </a:blipFill>
        </p:spPr>
      </p:sp>
      <p:sp>
        <p:nvSpPr>
          <p:cNvPr name="Freeform 3" id="3"/>
          <p:cNvSpPr/>
          <p:nvPr/>
        </p:nvSpPr>
        <p:spPr>
          <a:xfrm flipH="false" flipV="false" rot="0">
            <a:off x="2926440" y="5026115"/>
            <a:ext cx="13123803" cy="4232185"/>
          </a:xfrm>
          <a:custGeom>
            <a:avLst/>
            <a:gdLst/>
            <a:ahLst/>
            <a:cxnLst/>
            <a:rect r="r" b="b" t="t" l="l"/>
            <a:pathLst>
              <a:path h="4232185" w="13123803">
                <a:moveTo>
                  <a:pt x="0" y="0"/>
                </a:moveTo>
                <a:lnTo>
                  <a:pt x="13123804" y="0"/>
                </a:lnTo>
                <a:lnTo>
                  <a:pt x="13123804" y="4232185"/>
                </a:lnTo>
                <a:lnTo>
                  <a:pt x="0" y="4232185"/>
                </a:lnTo>
                <a:lnTo>
                  <a:pt x="0" y="0"/>
                </a:lnTo>
                <a:close/>
              </a:path>
            </a:pathLst>
          </a:custGeom>
          <a:blipFill>
            <a:blip r:embed="rId3"/>
            <a:stretch>
              <a:fillRect l="0" t="0" r="0" b="0"/>
            </a:stretch>
          </a:blipFill>
        </p:spPr>
      </p:sp>
      <p:sp>
        <p:nvSpPr>
          <p:cNvPr name="TextBox 4" id="4"/>
          <p:cNvSpPr txBox="true"/>
          <p:nvPr/>
        </p:nvSpPr>
        <p:spPr>
          <a:xfrm rot="0">
            <a:off x="7066578" y="4534188"/>
            <a:ext cx="4154844" cy="553755"/>
          </a:xfrm>
          <a:prstGeom prst="rect">
            <a:avLst/>
          </a:prstGeom>
        </p:spPr>
        <p:txBody>
          <a:bodyPr anchor="t" rtlCol="false" tIns="0" lIns="0" bIns="0" rIns="0">
            <a:spAutoFit/>
          </a:bodyPr>
          <a:lstStyle/>
          <a:p>
            <a:pPr algn="ctr">
              <a:lnSpc>
                <a:spcPts val="4160"/>
              </a:lnSpc>
              <a:spcBef>
                <a:spcPct val="0"/>
              </a:spcBef>
            </a:pPr>
            <a:r>
              <a:rPr lang="en-US" sz="3200">
                <a:solidFill>
                  <a:srgbClr val="000000"/>
                </a:solidFill>
                <a:latin typeface="Helvetica World Bold"/>
              </a:rPr>
              <a:t>Fig.8: Healthy control</a:t>
            </a:r>
          </a:p>
        </p:txBody>
      </p:sp>
      <p:sp>
        <p:nvSpPr>
          <p:cNvPr name="TextBox 5" id="5"/>
          <p:cNvSpPr txBox="true"/>
          <p:nvPr/>
        </p:nvSpPr>
        <p:spPr>
          <a:xfrm rot="0">
            <a:off x="7641683" y="9229725"/>
            <a:ext cx="3004635" cy="553755"/>
          </a:xfrm>
          <a:prstGeom prst="rect">
            <a:avLst/>
          </a:prstGeom>
        </p:spPr>
        <p:txBody>
          <a:bodyPr anchor="t" rtlCol="false" tIns="0" lIns="0" bIns="0" rIns="0">
            <a:spAutoFit/>
          </a:bodyPr>
          <a:lstStyle/>
          <a:p>
            <a:pPr algn="ctr">
              <a:lnSpc>
                <a:spcPts val="4160"/>
              </a:lnSpc>
              <a:spcBef>
                <a:spcPct val="0"/>
              </a:spcBef>
            </a:pPr>
            <a:r>
              <a:rPr lang="en-US" sz="3200">
                <a:solidFill>
                  <a:srgbClr val="000000"/>
                </a:solidFill>
                <a:latin typeface="Helvetica World Bold"/>
              </a:rPr>
              <a:t>Fig.9: Subject 1</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26440" y="376610"/>
            <a:ext cx="13123803" cy="4232185"/>
          </a:xfrm>
          <a:custGeom>
            <a:avLst/>
            <a:gdLst/>
            <a:ahLst/>
            <a:cxnLst/>
            <a:rect r="r" b="b" t="t" l="l"/>
            <a:pathLst>
              <a:path h="4232185" w="13123803">
                <a:moveTo>
                  <a:pt x="0" y="0"/>
                </a:moveTo>
                <a:lnTo>
                  <a:pt x="13123804" y="0"/>
                </a:lnTo>
                <a:lnTo>
                  <a:pt x="13123804" y="4232185"/>
                </a:lnTo>
                <a:lnTo>
                  <a:pt x="0" y="4232185"/>
                </a:lnTo>
                <a:lnTo>
                  <a:pt x="0" y="0"/>
                </a:lnTo>
                <a:close/>
              </a:path>
            </a:pathLst>
          </a:custGeom>
          <a:blipFill>
            <a:blip r:embed="rId2"/>
            <a:stretch>
              <a:fillRect l="0" t="0" r="0" b="0"/>
            </a:stretch>
          </a:blipFill>
        </p:spPr>
      </p:sp>
      <p:sp>
        <p:nvSpPr>
          <p:cNvPr name="Freeform 3" id="3"/>
          <p:cNvSpPr/>
          <p:nvPr/>
        </p:nvSpPr>
        <p:spPr>
          <a:xfrm flipH="false" flipV="false" rot="0">
            <a:off x="2926440" y="5143500"/>
            <a:ext cx="13123803" cy="4232185"/>
          </a:xfrm>
          <a:custGeom>
            <a:avLst/>
            <a:gdLst/>
            <a:ahLst/>
            <a:cxnLst/>
            <a:rect r="r" b="b" t="t" l="l"/>
            <a:pathLst>
              <a:path h="4232185" w="13123803">
                <a:moveTo>
                  <a:pt x="0" y="0"/>
                </a:moveTo>
                <a:lnTo>
                  <a:pt x="13123804" y="0"/>
                </a:lnTo>
                <a:lnTo>
                  <a:pt x="13123804" y="4232185"/>
                </a:lnTo>
                <a:lnTo>
                  <a:pt x="0" y="4232185"/>
                </a:lnTo>
                <a:lnTo>
                  <a:pt x="0" y="0"/>
                </a:lnTo>
                <a:close/>
              </a:path>
            </a:pathLst>
          </a:custGeom>
          <a:blipFill>
            <a:blip r:embed="rId3"/>
            <a:stretch>
              <a:fillRect l="0" t="0" r="0" b="0"/>
            </a:stretch>
          </a:blipFill>
        </p:spPr>
      </p:sp>
      <p:sp>
        <p:nvSpPr>
          <p:cNvPr name="TextBox 4" id="4"/>
          <p:cNvSpPr txBox="true"/>
          <p:nvPr/>
        </p:nvSpPr>
        <p:spPr>
          <a:xfrm rot="0">
            <a:off x="7524641" y="4589745"/>
            <a:ext cx="3238718" cy="553755"/>
          </a:xfrm>
          <a:prstGeom prst="rect">
            <a:avLst/>
          </a:prstGeom>
        </p:spPr>
        <p:txBody>
          <a:bodyPr anchor="t" rtlCol="false" tIns="0" lIns="0" bIns="0" rIns="0">
            <a:spAutoFit/>
          </a:bodyPr>
          <a:lstStyle/>
          <a:p>
            <a:pPr algn="ctr">
              <a:lnSpc>
                <a:spcPts val="4160"/>
              </a:lnSpc>
              <a:spcBef>
                <a:spcPct val="0"/>
              </a:spcBef>
            </a:pPr>
            <a:r>
              <a:rPr lang="en-US" sz="3200">
                <a:solidFill>
                  <a:srgbClr val="000000"/>
                </a:solidFill>
                <a:latin typeface="Helvetica World Bold"/>
              </a:rPr>
              <a:t>Fig.10: Subject 2</a:t>
            </a:r>
          </a:p>
        </p:txBody>
      </p:sp>
      <p:sp>
        <p:nvSpPr>
          <p:cNvPr name="TextBox 5" id="5"/>
          <p:cNvSpPr txBox="true"/>
          <p:nvPr/>
        </p:nvSpPr>
        <p:spPr>
          <a:xfrm rot="0">
            <a:off x="7524641" y="9239250"/>
            <a:ext cx="3238718" cy="553755"/>
          </a:xfrm>
          <a:prstGeom prst="rect">
            <a:avLst/>
          </a:prstGeom>
        </p:spPr>
        <p:txBody>
          <a:bodyPr anchor="t" rtlCol="false" tIns="0" lIns="0" bIns="0" rIns="0">
            <a:spAutoFit/>
          </a:bodyPr>
          <a:lstStyle/>
          <a:p>
            <a:pPr algn="ctr">
              <a:lnSpc>
                <a:spcPts val="4160"/>
              </a:lnSpc>
              <a:spcBef>
                <a:spcPct val="0"/>
              </a:spcBef>
            </a:pPr>
            <a:r>
              <a:rPr lang="en-US" sz="3200">
                <a:solidFill>
                  <a:srgbClr val="000000"/>
                </a:solidFill>
                <a:latin typeface="Helvetica World Bold"/>
              </a:rPr>
              <a:t>Fig.11: Subject 3</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329581" y="386135"/>
            <a:ext cx="13123803" cy="4232185"/>
          </a:xfrm>
          <a:custGeom>
            <a:avLst/>
            <a:gdLst/>
            <a:ahLst/>
            <a:cxnLst/>
            <a:rect r="r" b="b" t="t" l="l"/>
            <a:pathLst>
              <a:path h="4232185" w="13123803">
                <a:moveTo>
                  <a:pt x="0" y="0"/>
                </a:moveTo>
                <a:lnTo>
                  <a:pt x="13123803" y="0"/>
                </a:lnTo>
                <a:lnTo>
                  <a:pt x="13123803" y="4232185"/>
                </a:lnTo>
                <a:lnTo>
                  <a:pt x="0" y="4232185"/>
                </a:lnTo>
                <a:lnTo>
                  <a:pt x="0" y="0"/>
                </a:lnTo>
                <a:close/>
              </a:path>
            </a:pathLst>
          </a:custGeom>
          <a:blipFill>
            <a:blip r:embed="rId2"/>
            <a:stretch>
              <a:fillRect l="0" t="0" r="0" b="0"/>
            </a:stretch>
          </a:blipFill>
        </p:spPr>
      </p:sp>
      <p:sp>
        <p:nvSpPr>
          <p:cNvPr name="Freeform 3" id="3"/>
          <p:cNvSpPr/>
          <p:nvPr/>
        </p:nvSpPr>
        <p:spPr>
          <a:xfrm flipH="false" flipV="false" rot="0">
            <a:off x="2582098" y="5288705"/>
            <a:ext cx="13123803" cy="4232185"/>
          </a:xfrm>
          <a:custGeom>
            <a:avLst/>
            <a:gdLst/>
            <a:ahLst/>
            <a:cxnLst/>
            <a:rect r="r" b="b" t="t" l="l"/>
            <a:pathLst>
              <a:path h="4232185" w="13123803">
                <a:moveTo>
                  <a:pt x="0" y="0"/>
                </a:moveTo>
                <a:lnTo>
                  <a:pt x="13123804" y="0"/>
                </a:lnTo>
                <a:lnTo>
                  <a:pt x="13123804" y="4232185"/>
                </a:lnTo>
                <a:lnTo>
                  <a:pt x="0" y="4232185"/>
                </a:lnTo>
                <a:lnTo>
                  <a:pt x="0" y="0"/>
                </a:lnTo>
                <a:close/>
              </a:path>
            </a:pathLst>
          </a:custGeom>
          <a:blipFill>
            <a:blip r:embed="rId3"/>
            <a:stretch>
              <a:fillRect l="0" t="0" r="0" b="0"/>
            </a:stretch>
          </a:blipFill>
        </p:spPr>
      </p:sp>
      <p:sp>
        <p:nvSpPr>
          <p:cNvPr name="TextBox 4" id="4"/>
          <p:cNvSpPr txBox="true"/>
          <p:nvPr/>
        </p:nvSpPr>
        <p:spPr>
          <a:xfrm rot="0">
            <a:off x="7524641" y="4589745"/>
            <a:ext cx="3238718" cy="553755"/>
          </a:xfrm>
          <a:prstGeom prst="rect">
            <a:avLst/>
          </a:prstGeom>
        </p:spPr>
        <p:txBody>
          <a:bodyPr anchor="t" rtlCol="false" tIns="0" lIns="0" bIns="0" rIns="0">
            <a:spAutoFit/>
          </a:bodyPr>
          <a:lstStyle/>
          <a:p>
            <a:pPr algn="ctr">
              <a:lnSpc>
                <a:spcPts val="4160"/>
              </a:lnSpc>
              <a:spcBef>
                <a:spcPct val="0"/>
              </a:spcBef>
            </a:pPr>
            <a:r>
              <a:rPr lang="en-US" sz="3200">
                <a:solidFill>
                  <a:srgbClr val="000000"/>
                </a:solidFill>
                <a:latin typeface="Helvetica World Bold"/>
              </a:rPr>
              <a:t>Fig.12: Subject 4</a:t>
            </a:r>
          </a:p>
        </p:txBody>
      </p:sp>
      <p:sp>
        <p:nvSpPr>
          <p:cNvPr name="TextBox 5" id="5"/>
          <p:cNvSpPr txBox="true"/>
          <p:nvPr/>
        </p:nvSpPr>
        <p:spPr>
          <a:xfrm rot="0">
            <a:off x="7772599" y="9492315"/>
            <a:ext cx="3238718" cy="553755"/>
          </a:xfrm>
          <a:prstGeom prst="rect">
            <a:avLst/>
          </a:prstGeom>
        </p:spPr>
        <p:txBody>
          <a:bodyPr anchor="t" rtlCol="false" tIns="0" lIns="0" bIns="0" rIns="0">
            <a:spAutoFit/>
          </a:bodyPr>
          <a:lstStyle/>
          <a:p>
            <a:pPr algn="ctr">
              <a:lnSpc>
                <a:spcPts val="4160"/>
              </a:lnSpc>
              <a:spcBef>
                <a:spcPct val="0"/>
              </a:spcBef>
            </a:pPr>
            <a:r>
              <a:rPr lang="en-US" sz="3200">
                <a:solidFill>
                  <a:srgbClr val="000000"/>
                </a:solidFill>
                <a:latin typeface="Helvetica World Bold"/>
              </a:rPr>
              <a:t>Fig.13: Subject 5</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026422" y="1072183"/>
            <a:ext cx="11376721" cy="3689178"/>
          </a:xfrm>
          <a:custGeom>
            <a:avLst/>
            <a:gdLst/>
            <a:ahLst/>
            <a:cxnLst/>
            <a:rect r="r" b="b" t="t" l="l"/>
            <a:pathLst>
              <a:path h="3689178" w="11376721">
                <a:moveTo>
                  <a:pt x="0" y="0"/>
                </a:moveTo>
                <a:lnTo>
                  <a:pt x="11376721" y="0"/>
                </a:lnTo>
                <a:lnTo>
                  <a:pt x="11376721" y="3689177"/>
                </a:lnTo>
                <a:lnTo>
                  <a:pt x="0" y="3689177"/>
                </a:lnTo>
                <a:lnTo>
                  <a:pt x="0" y="0"/>
                </a:lnTo>
                <a:close/>
              </a:path>
            </a:pathLst>
          </a:custGeom>
          <a:blipFill>
            <a:blip r:embed="rId2"/>
            <a:stretch>
              <a:fillRect l="0" t="0" r="0" b="0"/>
            </a:stretch>
          </a:blipFill>
        </p:spPr>
      </p:sp>
      <p:sp>
        <p:nvSpPr>
          <p:cNvPr name="Freeform 3" id="3"/>
          <p:cNvSpPr/>
          <p:nvPr/>
        </p:nvSpPr>
        <p:spPr>
          <a:xfrm flipH="false" flipV="false" rot="0">
            <a:off x="3509982" y="5539417"/>
            <a:ext cx="12409602" cy="4024114"/>
          </a:xfrm>
          <a:custGeom>
            <a:avLst/>
            <a:gdLst/>
            <a:ahLst/>
            <a:cxnLst/>
            <a:rect r="r" b="b" t="t" l="l"/>
            <a:pathLst>
              <a:path h="4024114" w="12409602">
                <a:moveTo>
                  <a:pt x="0" y="0"/>
                </a:moveTo>
                <a:lnTo>
                  <a:pt x="12409601" y="0"/>
                </a:lnTo>
                <a:lnTo>
                  <a:pt x="12409601" y="4024114"/>
                </a:lnTo>
                <a:lnTo>
                  <a:pt x="0" y="4024114"/>
                </a:lnTo>
                <a:lnTo>
                  <a:pt x="0" y="0"/>
                </a:lnTo>
                <a:close/>
              </a:path>
            </a:pathLst>
          </a:custGeom>
          <a:blipFill>
            <a:blip r:embed="rId3"/>
            <a:stretch>
              <a:fillRect l="0" t="0" r="0" b="0"/>
            </a:stretch>
          </a:blipFill>
        </p:spPr>
      </p:sp>
      <p:sp>
        <p:nvSpPr>
          <p:cNvPr name="TextBox 4" id="4"/>
          <p:cNvSpPr txBox="true"/>
          <p:nvPr/>
        </p:nvSpPr>
        <p:spPr>
          <a:xfrm rot="0">
            <a:off x="7770950" y="9733245"/>
            <a:ext cx="3238718" cy="553755"/>
          </a:xfrm>
          <a:prstGeom prst="rect">
            <a:avLst/>
          </a:prstGeom>
        </p:spPr>
        <p:txBody>
          <a:bodyPr anchor="t" rtlCol="false" tIns="0" lIns="0" bIns="0" rIns="0">
            <a:spAutoFit/>
          </a:bodyPr>
          <a:lstStyle/>
          <a:p>
            <a:pPr algn="ctr">
              <a:lnSpc>
                <a:spcPts val="4160"/>
              </a:lnSpc>
              <a:spcBef>
                <a:spcPct val="0"/>
              </a:spcBef>
            </a:pPr>
            <a:r>
              <a:rPr lang="en-US" sz="3200">
                <a:solidFill>
                  <a:srgbClr val="000000"/>
                </a:solidFill>
                <a:latin typeface="Helvetica World Bold"/>
              </a:rPr>
              <a:t>Fig.15: Subject 7</a:t>
            </a:r>
          </a:p>
        </p:txBody>
      </p:sp>
      <p:sp>
        <p:nvSpPr>
          <p:cNvPr name="TextBox 5" id="5"/>
          <p:cNvSpPr txBox="true"/>
          <p:nvPr/>
        </p:nvSpPr>
        <p:spPr>
          <a:xfrm rot="0">
            <a:off x="7770950" y="4885055"/>
            <a:ext cx="2833688" cy="488315"/>
          </a:xfrm>
          <a:prstGeom prst="rect">
            <a:avLst/>
          </a:prstGeom>
        </p:spPr>
        <p:txBody>
          <a:bodyPr anchor="t" rtlCol="false" tIns="0" lIns="0" bIns="0" rIns="0">
            <a:spAutoFit/>
          </a:bodyPr>
          <a:lstStyle/>
          <a:p>
            <a:pPr algn="ctr">
              <a:lnSpc>
                <a:spcPts val="3640"/>
              </a:lnSpc>
              <a:spcBef>
                <a:spcPct val="0"/>
              </a:spcBef>
            </a:pPr>
            <a:r>
              <a:rPr lang="en-US" sz="2800">
                <a:solidFill>
                  <a:srgbClr val="000000"/>
                </a:solidFill>
                <a:latin typeface="Helvetica World Bold"/>
              </a:rPr>
              <a:t>Fig.14: Subject 6</a:t>
            </a:r>
          </a:p>
        </p:txBody>
      </p:sp>
      <p:sp>
        <p:nvSpPr>
          <p:cNvPr name="TextBox 6" id="6"/>
          <p:cNvSpPr txBox="true"/>
          <p:nvPr/>
        </p:nvSpPr>
        <p:spPr>
          <a:xfrm rot="0">
            <a:off x="401336" y="180138"/>
            <a:ext cx="4405815" cy="739775"/>
          </a:xfrm>
          <a:prstGeom prst="rect">
            <a:avLst/>
          </a:prstGeom>
        </p:spPr>
        <p:txBody>
          <a:bodyPr anchor="t" rtlCol="false" tIns="0" lIns="0" bIns="0" rIns="0">
            <a:spAutoFit/>
          </a:bodyPr>
          <a:lstStyle/>
          <a:p>
            <a:pPr algn="ctr">
              <a:lnSpc>
                <a:spcPts val="5589"/>
              </a:lnSpc>
              <a:spcBef>
                <a:spcPct val="0"/>
              </a:spcBef>
            </a:pPr>
            <a:r>
              <a:rPr lang="en-US" sz="4299">
                <a:solidFill>
                  <a:srgbClr val="153969"/>
                </a:solidFill>
                <a:latin typeface="Helvetica World Bold"/>
              </a:rPr>
              <a:t>Hyper Activity</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49905" y="314416"/>
            <a:ext cx="13129345" cy="4223594"/>
          </a:xfrm>
          <a:custGeom>
            <a:avLst/>
            <a:gdLst/>
            <a:ahLst/>
            <a:cxnLst/>
            <a:rect r="r" b="b" t="t" l="l"/>
            <a:pathLst>
              <a:path h="4223594" w="13129345">
                <a:moveTo>
                  <a:pt x="0" y="0"/>
                </a:moveTo>
                <a:lnTo>
                  <a:pt x="13129345" y="0"/>
                </a:lnTo>
                <a:lnTo>
                  <a:pt x="13129345" y="4223594"/>
                </a:lnTo>
                <a:lnTo>
                  <a:pt x="0" y="4223594"/>
                </a:lnTo>
                <a:lnTo>
                  <a:pt x="0" y="0"/>
                </a:lnTo>
                <a:close/>
              </a:path>
            </a:pathLst>
          </a:custGeom>
          <a:blipFill>
            <a:blip r:embed="rId2"/>
            <a:stretch>
              <a:fillRect l="0" t="0" r="0" b="0"/>
            </a:stretch>
          </a:blipFill>
        </p:spPr>
      </p:sp>
      <p:sp>
        <p:nvSpPr>
          <p:cNvPr name="Freeform 3" id="3"/>
          <p:cNvSpPr/>
          <p:nvPr/>
        </p:nvSpPr>
        <p:spPr>
          <a:xfrm flipH="false" flipV="false" rot="0">
            <a:off x="3116375" y="5143500"/>
            <a:ext cx="13111233" cy="4251635"/>
          </a:xfrm>
          <a:custGeom>
            <a:avLst/>
            <a:gdLst/>
            <a:ahLst/>
            <a:cxnLst/>
            <a:rect r="r" b="b" t="t" l="l"/>
            <a:pathLst>
              <a:path h="4251635" w="13111233">
                <a:moveTo>
                  <a:pt x="0" y="0"/>
                </a:moveTo>
                <a:lnTo>
                  <a:pt x="13111232" y="0"/>
                </a:lnTo>
                <a:lnTo>
                  <a:pt x="13111232" y="4251635"/>
                </a:lnTo>
                <a:lnTo>
                  <a:pt x="0" y="4251635"/>
                </a:lnTo>
                <a:lnTo>
                  <a:pt x="0" y="0"/>
                </a:lnTo>
                <a:close/>
              </a:path>
            </a:pathLst>
          </a:custGeom>
          <a:blipFill>
            <a:blip r:embed="rId3"/>
            <a:stretch>
              <a:fillRect l="0" t="0" r="0" b="0"/>
            </a:stretch>
          </a:blipFill>
        </p:spPr>
      </p:sp>
      <p:sp>
        <p:nvSpPr>
          <p:cNvPr name="TextBox 4" id="4"/>
          <p:cNvSpPr txBox="true"/>
          <p:nvPr/>
        </p:nvSpPr>
        <p:spPr>
          <a:xfrm rot="0">
            <a:off x="7524641" y="4549590"/>
            <a:ext cx="3238718" cy="553755"/>
          </a:xfrm>
          <a:prstGeom prst="rect">
            <a:avLst/>
          </a:prstGeom>
        </p:spPr>
        <p:txBody>
          <a:bodyPr anchor="t" rtlCol="false" tIns="0" lIns="0" bIns="0" rIns="0">
            <a:spAutoFit/>
          </a:bodyPr>
          <a:lstStyle/>
          <a:p>
            <a:pPr algn="ctr">
              <a:lnSpc>
                <a:spcPts val="4160"/>
              </a:lnSpc>
              <a:spcBef>
                <a:spcPct val="0"/>
              </a:spcBef>
            </a:pPr>
            <a:r>
              <a:rPr lang="en-US" sz="3200">
                <a:solidFill>
                  <a:srgbClr val="000000"/>
                </a:solidFill>
                <a:latin typeface="Helvetica World Bold"/>
              </a:rPr>
              <a:t>Fig.16: Subject 8</a:t>
            </a:r>
          </a:p>
        </p:txBody>
      </p:sp>
      <p:sp>
        <p:nvSpPr>
          <p:cNvPr name="TextBox 5" id="5"/>
          <p:cNvSpPr txBox="true"/>
          <p:nvPr/>
        </p:nvSpPr>
        <p:spPr>
          <a:xfrm rot="0">
            <a:off x="7795218" y="9229725"/>
            <a:ext cx="3238718" cy="553755"/>
          </a:xfrm>
          <a:prstGeom prst="rect">
            <a:avLst/>
          </a:prstGeom>
        </p:spPr>
        <p:txBody>
          <a:bodyPr anchor="t" rtlCol="false" tIns="0" lIns="0" bIns="0" rIns="0">
            <a:spAutoFit/>
          </a:bodyPr>
          <a:lstStyle/>
          <a:p>
            <a:pPr algn="ctr">
              <a:lnSpc>
                <a:spcPts val="4160"/>
              </a:lnSpc>
              <a:spcBef>
                <a:spcPct val="0"/>
              </a:spcBef>
            </a:pPr>
            <a:r>
              <a:rPr lang="en-US" sz="3200">
                <a:solidFill>
                  <a:srgbClr val="000000"/>
                </a:solidFill>
                <a:latin typeface="Helvetica World Bold"/>
              </a:rPr>
              <a:t>Fig.17: Subject 9</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03484" y="911315"/>
            <a:ext cx="13123803" cy="4232185"/>
          </a:xfrm>
          <a:custGeom>
            <a:avLst/>
            <a:gdLst/>
            <a:ahLst/>
            <a:cxnLst/>
            <a:rect r="r" b="b" t="t" l="l"/>
            <a:pathLst>
              <a:path h="4232185" w="13123803">
                <a:moveTo>
                  <a:pt x="0" y="0"/>
                </a:moveTo>
                <a:lnTo>
                  <a:pt x="13123803" y="0"/>
                </a:lnTo>
                <a:lnTo>
                  <a:pt x="13123803" y="4232185"/>
                </a:lnTo>
                <a:lnTo>
                  <a:pt x="0" y="4232185"/>
                </a:lnTo>
                <a:lnTo>
                  <a:pt x="0" y="0"/>
                </a:lnTo>
                <a:close/>
              </a:path>
            </a:pathLst>
          </a:custGeom>
          <a:blipFill>
            <a:blip r:embed="rId2"/>
            <a:stretch>
              <a:fillRect l="0" t="0" r="0" b="0"/>
            </a:stretch>
          </a:blipFill>
        </p:spPr>
      </p:sp>
      <p:sp>
        <p:nvSpPr>
          <p:cNvPr name="TextBox 3" id="3"/>
          <p:cNvSpPr txBox="true"/>
          <p:nvPr/>
        </p:nvSpPr>
        <p:spPr>
          <a:xfrm rot="0">
            <a:off x="7407545" y="5566229"/>
            <a:ext cx="3472911" cy="553755"/>
          </a:xfrm>
          <a:prstGeom prst="rect">
            <a:avLst/>
          </a:prstGeom>
        </p:spPr>
        <p:txBody>
          <a:bodyPr anchor="t" rtlCol="false" tIns="0" lIns="0" bIns="0" rIns="0">
            <a:spAutoFit/>
          </a:bodyPr>
          <a:lstStyle/>
          <a:p>
            <a:pPr algn="ctr">
              <a:lnSpc>
                <a:spcPts val="4160"/>
              </a:lnSpc>
              <a:spcBef>
                <a:spcPct val="0"/>
              </a:spcBef>
            </a:pPr>
            <a:r>
              <a:rPr lang="en-US" sz="3200">
                <a:solidFill>
                  <a:srgbClr val="000000"/>
                </a:solidFill>
                <a:latin typeface="Helvetica World Bold"/>
              </a:rPr>
              <a:t>Fig.18: Subject 10</a:t>
            </a:r>
          </a:p>
        </p:txBody>
      </p:sp>
      <p:sp>
        <p:nvSpPr>
          <p:cNvPr name="TextBox 4" id="4"/>
          <p:cNvSpPr txBox="true"/>
          <p:nvPr/>
        </p:nvSpPr>
        <p:spPr>
          <a:xfrm rot="0">
            <a:off x="494263" y="6413764"/>
            <a:ext cx="17185311" cy="3192780"/>
          </a:xfrm>
          <a:prstGeom prst="rect">
            <a:avLst/>
          </a:prstGeom>
        </p:spPr>
        <p:txBody>
          <a:bodyPr anchor="t" rtlCol="false" tIns="0" lIns="0" bIns="0" rIns="0">
            <a:spAutoFit/>
          </a:bodyPr>
          <a:lstStyle/>
          <a:p>
            <a:pPr marL="647700" indent="-323850" lvl="1">
              <a:lnSpc>
                <a:spcPts val="6450"/>
              </a:lnSpc>
              <a:buFont typeface="Arial"/>
              <a:buChar char="•"/>
            </a:pPr>
            <a:r>
              <a:rPr lang="en-US" sz="3000">
                <a:solidFill>
                  <a:srgbClr val="000000"/>
                </a:solidFill>
                <a:latin typeface="Helvetica World"/>
              </a:rPr>
              <a:t>Based on the above  graphs,Hyperactive subjects show lower amplitudes in the negative peak, possibly indicating altered neural processing or reduced sensitivity to error detection cues. This could stem from differences in cognitive functioning and attention between hyperactivity and learning disorders.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0740" y="931768"/>
            <a:ext cx="8365239" cy="4211732"/>
          </a:xfrm>
          <a:custGeom>
            <a:avLst/>
            <a:gdLst/>
            <a:ahLst/>
            <a:cxnLst/>
            <a:rect r="r" b="b" t="t" l="l"/>
            <a:pathLst>
              <a:path h="4211732" w="8365239">
                <a:moveTo>
                  <a:pt x="0" y="0"/>
                </a:moveTo>
                <a:lnTo>
                  <a:pt x="8365239" y="0"/>
                </a:lnTo>
                <a:lnTo>
                  <a:pt x="8365239" y="4211732"/>
                </a:lnTo>
                <a:lnTo>
                  <a:pt x="0" y="4211732"/>
                </a:lnTo>
                <a:lnTo>
                  <a:pt x="0" y="0"/>
                </a:lnTo>
                <a:close/>
              </a:path>
            </a:pathLst>
          </a:custGeom>
          <a:blipFill>
            <a:blip r:embed="rId2"/>
            <a:stretch>
              <a:fillRect l="-2802" t="0" r="-4554" b="0"/>
            </a:stretch>
          </a:blipFill>
        </p:spPr>
      </p:sp>
      <p:sp>
        <p:nvSpPr>
          <p:cNvPr name="Freeform 3" id="3"/>
          <p:cNvSpPr/>
          <p:nvPr/>
        </p:nvSpPr>
        <p:spPr>
          <a:xfrm flipH="false" flipV="false" rot="0">
            <a:off x="9849415" y="888243"/>
            <a:ext cx="8168090" cy="4255257"/>
          </a:xfrm>
          <a:custGeom>
            <a:avLst/>
            <a:gdLst/>
            <a:ahLst/>
            <a:cxnLst/>
            <a:rect r="r" b="b" t="t" l="l"/>
            <a:pathLst>
              <a:path h="4255257" w="8168090">
                <a:moveTo>
                  <a:pt x="0" y="0"/>
                </a:moveTo>
                <a:lnTo>
                  <a:pt x="8168090" y="0"/>
                </a:lnTo>
                <a:lnTo>
                  <a:pt x="8168090" y="4255257"/>
                </a:lnTo>
                <a:lnTo>
                  <a:pt x="0" y="4255257"/>
                </a:lnTo>
                <a:lnTo>
                  <a:pt x="0" y="0"/>
                </a:lnTo>
                <a:close/>
              </a:path>
            </a:pathLst>
          </a:custGeom>
          <a:blipFill>
            <a:blip r:embed="rId3"/>
            <a:stretch>
              <a:fillRect l="-3192" t="0" r="-5223" b="0"/>
            </a:stretch>
          </a:blipFill>
        </p:spPr>
      </p:sp>
      <p:sp>
        <p:nvSpPr>
          <p:cNvPr name="TextBox 4" id="4"/>
          <p:cNvSpPr txBox="true"/>
          <p:nvPr/>
        </p:nvSpPr>
        <p:spPr>
          <a:xfrm rot="0">
            <a:off x="0" y="5716336"/>
            <a:ext cx="8675979" cy="900061"/>
          </a:xfrm>
          <a:prstGeom prst="rect">
            <a:avLst/>
          </a:prstGeom>
        </p:spPr>
        <p:txBody>
          <a:bodyPr anchor="t" rtlCol="false" tIns="0" lIns="0" bIns="0" rIns="0">
            <a:spAutoFit/>
          </a:bodyPr>
          <a:lstStyle/>
          <a:p>
            <a:pPr algn="ctr">
              <a:lnSpc>
                <a:spcPts val="3322"/>
              </a:lnSpc>
              <a:spcBef>
                <a:spcPct val="0"/>
              </a:spcBef>
            </a:pPr>
            <a:r>
              <a:rPr lang="en-US" sz="2556">
                <a:solidFill>
                  <a:srgbClr val="000000"/>
                </a:solidFill>
                <a:latin typeface="Helvetica World Bold"/>
              </a:rPr>
              <a:t>Fig.19: Healthy controls (Understanding Error Monitoring Mechanisms through EEG Analysis)</a:t>
            </a:r>
          </a:p>
        </p:txBody>
      </p:sp>
      <p:sp>
        <p:nvSpPr>
          <p:cNvPr name="TextBox 5" id="5"/>
          <p:cNvSpPr txBox="true"/>
          <p:nvPr/>
        </p:nvSpPr>
        <p:spPr>
          <a:xfrm rot="0">
            <a:off x="9578920" y="5760809"/>
            <a:ext cx="8709080" cy="855588"/>
          </a:xfrm>
          <a:prstGeom prst="rect">
            <a:avLst/>
          </a:prstGeom>
        </p:spPr>
        <p:txBody>
          <a:bodyPr anchor="t" rtlCol="false" tIns="0" lIns="0" bIns="0" rIns="0">
            <a:spAutoFit/>
          </a:bodyPr>
          <a:lstStyle/>
          <a:p>
            <a:pPr algn="ctr">
              <a:lnSpc>
                <a:spcPts val="3189"/>
              </a:lnSpc>
              <a:spcBef>
                <a:spcPct val="0"/>
              </a:spcBef>
            </a:pPr>
            <a:r>
              <a:rPr lang="en-US" sz="2453">
                <a:solidFill>
                  <a:srgbClr val="000000"/>
                </a:solidFill>
                <a:latin typeface="Helvetica World Bold"/>
              </a:rPr>
              <a:t>Fig.20: Learning Disability Patients(Understanding Error Monitoring Mechanisms through EEG Analysis)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80816" y="297982"/>
            <a:ext cx="12140614" cy="9329136"/>
          </a:xfrm>
          <a:custGeom>
            <a:avLst/>
            <a:gdLst/>
            <a:ahLst/>
            <a:cxnLst/>
            <a:rect r="r" b="b" t="t" l="l"/>
            <a:pathLst>
              <a:path h="9329136" w="12140614">
                <a:moveTo>
                  <a:pt x="0" y="0"/>
                </a:moveTo>
                <a:lnTo>
                  <a:pt x="12140614" y="0"/>
                </a:lnTo>
                <a:lnTo>
                  <a:pt x="12140614" y="9329136"/>
                </a:lnTo>
                <a:lnTo>
                  <a:pt x="0" y="9329136"/>
                </a:lnTo>
                <a:lnTo>
                  <a:pt x="0" y="0"/>
                </a:lnTo>
                <a:close/>
              </a:path>
            </a:pathLst>
          </a:custGeom>
          <a:blipFill>
            <a:blip r:embed="rId2"/>
            <a:stretch>
              <a:fillRect l="-448" t="0" r="-366" b="-3234"/>
            </a:stretch>
          </a:blipFill>
        </p:spPr>
      </p:sp>
      <p:sp>
        <p:nvSpPr>
          <p:cNvPr name="TextBox 3" id="3"/>
          <p:cNvSpPr txBox="true"/>
          <p:nvPr/>
        </p:nvSpPr>
        <p:spPr>
          <a:xfrm rot="0">
            <a:off x="13421430" y="4442457"/>
            <a:ext cx="4582656" cy="1119575"/>
          </a:xfrm>
          <a:prstGeom prst="rect">
            <a:avLst/>
          </a:prstGeom>
        </p:spPr>
        <p:txBody>
          <a:bodyPr anchor="t" rtlCol="false" tIns="0" lIns="0" bIns="0" rIns="0">
            <a:spAutoFit/>
          </a:bodyPr>
          <a:lstStyle/>
          <a:p>
            <a:pPr algn="ctr">
              <a:lnSpc>
                <a:spcPts val="4160"/>
              </a:lnSpc>
              <a:spcBef>
                <a:spcPct val="0"/>
              </a:spcBef>
            </a:pPr>
            <a:r>
              <a:rPr lang="en-US" sz="3200">
                <a:solidFill>
                  <a:srgbClr val="000000"/>
                </a:solidFill>
                <a:latin typeface="Helvetica World Bold"/>
              </a:rPr>
              <a:t>Table 1: ErrP Graph comparison</a:t>
            </a:r>
          </a:p>
        </p:txBody>
      </p:sp>
    </p:spTree>
  </p:cSld>
  <p:clrMapOvr>
    <a:masterClrMapping/>
  </p:clrMapOvr>
</p:sld>
</file>

<file path=ppt/slides/slide2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14389" y="934900"/>
            <a:ext cx="17562175" cy="8350524"/>
          </a:xfrm>
          <a:prstGeom prst="rect">
            <a:avLst/>
          </a:prstGeom>
        </p:spPr>
        <p:txBody>
          <a:bodyPr anchor="t" rtlCol="false" tIns="0" lIns="0" bIns="0" rIns="0">
            <a:spAutoFit/>
          </a:bodyPr>
          <a:lstStyle/>
          <a:p>
            <a:pPr algn="just">
              <a:lnSpc>
                <a:spcPts val="9435"/>
              </a:lnSpc>
            </a:pPr>
            <a:r>
              <a:rPr lang="en-US" sz="7258">
                <a:solidFill>
                  <a:srgbClr val="153969"/>
                </a:solidFill>
                <a:latin typeface="Helvetica World Bold"/>
              </a:rPr>
              <a:t>CONCLUSION</a:t>
            </a:r>
          </a:p>
          <a:p>
            <a:pPr algn="just" marL="714628" indent="-357314" lvl="1">
              <a:lnSpc>
                <a:spcPts val="5693"/>
              </a:lnSpc>
              <a:buFont typeface="Arial"/>
              <a:buChar char="•"/>
            </a:pPr>
            <a:r>
              <a:rPr lang="en-US" sz="3309">
                <a:solidFill>
                  <a:srgbClr val="000000"/>
                </a:solidFill>
                <a:latin typeface="Helvetica World"/>
              </a:rPr>
              <a:t> ErrP investigation reveals insights into error detection and cognitive control across various contexts.</a:t>
            </a:r>
          </a:p>
          <a:p>
            <a:pPr algn="just" marL="714628" indent="-357314" lvl="1">
              <a:lnSpc>
                <a:spcPts val="5693"/>
              </a:lnSpc>
              <a:buFont typeface="Arial"/>
              <a:buChar char="•"/>
            </a:pPr>
            <a:r>
              <a:rPr lang="en-US" sz="3309">
                <a:solidFill>
                  <a:srgbClr val="000000"/>
                </a:solidFill>
                <a:latin typeface="Helvetica World"/>
              </a:rPr>
              <a:t>Schizophrenia patients exhibit distinct neural responses, indicating underlying neurobiological dysregulation.</a:t>
            </a:r>
          </a:p>
          <a:p>
            <a:pPr algn="just" marL="714628" indent="-357314" lvl="1">
              <a:lnSpc>
                <a:spcPts val="5693"/>
              </a:lnSpc>
              <a:buFont typeface="Arial"/>
              <a:buChar char="•"/>
            </a:pPr>
            <a:r>
              <a:rPr lang="en-US" sz="3309">
                <a:solidFill>
                  <a:srgbClr val="000000"/>
                </a:solidFill>
                <a:latin typeface="Helvetica World"/>
              </a:rPr>
              <a:t>Individuals with learning disabilities show amplified neural responses linked to error detection, guiding interventions for cognitive improvement.</a:t>
            </a:r>
          </a:p>
          <a:p>
            <a:pPr algn="just" marL="714628" indent="-357314" lvl="1">
              <a:lnSpc>
                <a:spcPts val="5693"/>
              </a:lnSpc>
              <a:buFont typeface="Arial"/>
              <a:buChar char="•"/>
            </a:pPr>
            <a:r>
              <a:rPr lang="en-US" sz="3309">
                <a:solidFill>
                  <a:srgbClr val="000000"/>
                </a:solidFill>
                <a:latin typeface="Helvetica World"/>
              </a:rPr>
              <a:t>Understanding cognitive impairments and neural processing abnormalities is vital for developing effective interventions.</a:t>
            </a:r>
          </a:p>
          <a:p>
            <a:pPr algn="just" marL="714628" indent="-357314" lvl="1">
              <a:lnSpc>
                <a:spcPts val="5693"/>
              </a:lnSpc>
              <a:buFont typeface="Arial"/>
              <a:buChar char="•"/>
            </a:pPr>
            <a:r>
              <a:rPr lang="en-US" sz="3309">
                <a:solidFill>
                  <a:srgbClr val="000000"/>
                </a:solidFill>
                <a:latin typeface="Helvetica World"/>
              </a:rPr>
              <a:t>Overall, ErrP research enhances our understanding of cognitive processes and informs interventions for diverse populations.</a:t>
            </a:r>
          </a:p>
        </p:txBody>
      </p:sp>
    </p:spTree>
  </p:cSld>
  <p:clrMapOvr>
    <a:masterClrMapping/>
  </p:clrMapOvr>
</p:sld>
</file>

<file path=ppt/slides/slide2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48179" y="223422"/>
            <a:ext cx="6871442" cy="1218625"/>
          </a:xfrm>
          <a:prstGeom prst="rect">
            <a:avLst/>
          </a:prstGeom>
        </p:spPr>
        <p:txBody>
          <a:bodyPr anchor="t" rtlCol="false" tIns="0" lIns="0" bIns="0" rIns="0">
            <a:spAutoFit/>
          </a:bodyPr>
          <a:lstStyle/>
          <a:p>
            <a:pPr algn="ctr">
              <a:lnSpc>
                <a:spcPts val="9099"/>
              </a:lnSpc>
              <a:spcBef>
                <a:spcPct val="0"/>
              </a:spcBef>
            </a:pPr>
            <a:r>
              <a:rPr lang="en-US" sz="6999">
                <a:solidFill>
                  <a:srgbClr val="153969"/>
                </a:solidFill>
                <a:latin typeface="Helvetica World Bold"/>
              </a:rPr>
              <a:t>REFERENCES</a:t>
            </a:r>
          </a:p>
        </p:txBody>
      </p:sp>
      <p:sp>
        <p:nvSpPr>
          <p:cNvPr name="TextBox 3" id="3"/>
          <p:cNvSpPr txBox="true"/>
          <p:nvPr/>
        </p:nvSpPr>
        <p:spPr>
          <a:xfrm rot="0">
            <a:off x="348179" y="1819585"/>
            <a:ext cx="17939821" cy="10482387"/>
          </a:xfrm>
          <a:prstGeom prst="rect">
            <a:avLst/>
          </a:prstGeom>
        </p:spPr>
        <p:txBody>
          <a:bodyPr anchor="t" rtlCol="false" tIns="0" lIns="0" bIns="0" rIns="0">
            <a:spAutoFit/>
          </a:bodyPr>
          <a:lstStyle/>
          <a:p>
            <a:pPr>
              <a:lnSpc>
                <a:spcPts val="5224"/>
              </a:lnSpc>
            </a:pPr>
            <a:r>
              <a:rPr lang="en-US" sz="3073">
                <a:solidFill>
                  <a:srgbClr val="000000"/>
                </a:solidFill>
                <a:latin typeface="Helvetica World"/>
              </a:rPr>
              <a:t>1.Kalaganis F P, Chatzilari E, Nikolopoulos S, Kompatsiaris I and Laskaris N A ,“Anerror-aware gaze-based keyboard by means of a hybrid BCI system”,Published in Scientific Reports, Article number: 13176, 4 September 2018.</a:t>
            </a:r>
          </a:p>
          <a:p>
            <a:pPr>
              <a:lnSpc>
                <a:spcPts val="5224"/>
              </a:lnSpc>
            </a:pPr>
            <a:r>
              <a:rPr lang="en-US" sz="3073">
                <a:solidFill>
                  <a:srgbClr val="000000"/>
                </a:solidFill>
                <a:latin typeface="Helvetica World"/>
              </a:rPr>
              <a:t>2.Ehrlich, S.K., Cheng G, “ A Feasibility Study for Validating Robot Actions Using EEG-Based Error-Related Potentials” Published in International Journal of Social Robotics 11, 271–283 2019.</a:t>
            </a:r>
          </a:p>
          <a:p>
            <a:pPr>
              <a:lnSpc>
                <a:spcPts val="5224"/>
              </a:lnSpc>
            </a:pPr>
            <a:r>
              <a:rPr lang="en-US" sz="3073">
                <a:solidFill>
                  <a:srgbClr val="000000"/>
                </a:solidFill>
                <a:latin typeface="Helvetica World"/>
              </a:rPr>
              <a:t>3.Mine Yasemin,  AnianaCruz,UrbanoJNunes and Gabriel Pires,“ Single trial detection of error-related potentials in brain–machine interfaces: a survey and comparison of methods”. Published by IOP Publishing Ltd Journal of Neural Engineering, Volume 20, Number 1 On 18 January 2023.</a:t>
            </a:r>
          </a:p>
          <a:p>
            <a:pPr>
              <a:lnSpc>
                <a:spcPts val="5224"/>
              </a:lnSpc>
            </a:pPr>
            <a:r>
              <a:rPr lang="en-US" sz="3073">
                <a:solidFill>
                  <a:srgbClr val="000000"/>
                </a:solidFill>
                <a:latin typeface="Helvetica World"/>
              </a:rPr>
              <a:t>4.AnianaCruz, Gabrielpires, Urbano J Nunes, “Double Errp Detection For Automatic Error Correction in an ERP-Based Speller”, IEEE Transactions On Neural Systems and Rehabilitation Engineering, Vol. 26, No. 1, January 2018.</a:t>
            </a:r>
          </a:p>
          <a:p>
            <a:pPr>
              <a:lnSpc>
                <a:spcPts val="5224"/>
              </a:lnSpc>
            </a:pPr>
          </a:p>
          <a:p>
            <a:pPr>
              <a:lnSpc>
                <a:spcPts val="5224"/>
              </a:lnSpc>
            </a:pPr>
          </a:p>
          <a:p>
            <a:pPr>
              <a:lnSpc>
                <a:spcPts val="5224"/>
              </a:lnSpc>
            </a:pPr>
          </a:p>
          <a:p>
            <a:pPr>
              <a:lnSpc>
                <a:spcPts val="5224"/>
              </a:lnSpc>
            </a:pPr>
          </a:p>
          <a:p>
            <a:pPr>
              <a:lnSpc>
                <a:spcPts val="5224"/>
              </a:lnSpc>
            </a:pP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582929" y="683570"/>
            <a:ext cx="11724994" cy="2848648"/>
            <a:chOff x="0" y="0"/>
            <a:chExt cx="15633325" cy="3798197"/>
          </a:xfrm>
        </p:grpSpPr>
        <p:sp>
          <p:nvSpPr>
            <p:cNvPr name="TextBox 3" id="3"/>
            <p:cNvSpPr txBox="true"/>
            <p:nvPr/>
          </p:nvSpPr>
          <p:spPr>
            <a:xfrm rot="0">
              <a:off x="0" y="-57150"/>
              <a:ext cx="15633325" cy="1605783"/>
            </a:xfrm>
            <a:prstGeom prst="rect">
              <a:avLst/>
            </a:prstGeom>
          </p:spPr>
          <p:txBody>
            <a:bodyPr anchor="t" rtlCol="false" tIns="0" lIns="0" bIns="0" rIns="0">
              <a:spAutoFit/>
            </a:bodyPr>
            <a:lstStyle/>
            <a:p>
              <a:pPr>
                <a:lnSpc>
                  <a:spcPts val="9099"/>
                </a:lnSpc>
              </a:pPr>
              <a:r>
                <a:rPr lang="en-US" sz="6999">
                  <a:solidFill>
                    <a:srgbClr val="153969"/>
                  </a:solidFill>
                  <a:latin typeface="Helvetica World Bold"/>
                </a:rPr>
                <a:t>OBJECTIVES</a:t>
              </a:r>
            </a:p>
          </p:txBody>
        </p:sp>
        <p:sp>
          <p:nvSpPr>
            <p:cNvPr name="TextBox 4" id="4"/>
            <p:cNvSpPr txBox="true"/>
            <p:nvPr/>
          </p:nvSpPr>
          <p:spPr>
            <a:xfrm rot="0">
              <a:off x="0" y="2652449"/>
              <a:ext cx="14114087" cy="1145748"/>
            </a:xfrm>
            <a:prstGeom prst="rect">
              <a:avLst/>
            </a:prstGeom>
          </p:spPr>
          <p:txBody>
            <a:bodyPr anchor="t" rtlCol="false" tIns="0" lIns="0" bIns="0" rIns="0">
              <a:spAutoFit/>
            </a:bodyPr>
            <a:lstStyle/>
            <a:p>
              <a:pPr>
                <a:lnSpc>
                  <a:spcPts val="7209"/>
                </a:lnSpc>
              </a:pPr>
            </a:p>
          </p:txBody>
        </p:sp>
      </p:grpSp>
      <p:sp>
        <p:nvSpPr>
          <p:cNvPr name="TextBox 5" id="5"/>
          <p:cNvSpPr txBox="true"/>
          <p:nvPr/>
        </p:nvSpPr>
        <p:spPr>
          <a:xfrm rot="0">
            <a:off x="811370" y="2031694"/>
            <a:ext cx="16160832" cy="6319053"/>
          </a:xfrm>
          <a:prstGeom prst="rect">
            <a:avLst/>
          </a:prstGeom>
        </p:spPr>
        <p:txBody>
          <a:bodyPr anchor="t" rtlCol="false" tIns="0" lIns="0" bIns="0" rIns="0">
            <a:spAutoFit/>
          </a:bodyPr>
          <a:lstStyle/>
          <a:p>
            <a:pPr marL="856778" indent="-428389" lvl="1">
              <a:lnSpc>
                <a:spcPts val="5555"/>
              </a:lnSpc>
              <a:buFont typeface="Arial"/>
              <a:buChar char="•"/>
            </a:pPr>
            <a:r>
              <a:rPr lang="en-US" sz="3968">
                <a:solidFill>
                  <a:srgbClr val="2A2E3A"/>
                </a:solidFill>
                <a:latin typeface="Helvetica World"/>
              </a:rPr>
              <a:t>Investigate Error-related Potentials (ErrP) across different subjects, including individuals with schizophrenia, learning disabilities, and hyperactivity.</a:t>
            </a:r>
          </a:p>
          <a:p>
            <a:pPr marL="856778" indent="-428389" lvl="1">
              <a:lnSpc>
                <a:spcPts val="5555"/>
              </a:lnSpc>
              <a:buFont typeface="Arial"/>
              <a:buChar char="•"/>
            </a:pPr>
            <a:r>
              <a:rPr lang="en-US" sz="3968">
                <a:solidFill>
                  <a:srgbClr val="2A2E3A"/>
                </a:solidFill>
                <a:latin typeface="Helvetica World"/>
              </a:rPr>
              <a:t>Compare ErrP signals between individuals with schizophrenia, hyperactivity, and healthy controls.</a:t>
            </a:r>
          </a:p>
          <a:p>
            <a:pPr marL="856778" indent="-428389" lvl="1">
              <a:lnSpc>
                <a:spcPts val="5555"/>
              </a:lnSpc>
              <a:buFont typeface="Arial"/>
              <a:buChar char="•"/>
            </a:pPr>
            <a:r>
              <a:rPr lang="en-US" sz="3968">
                <a:solidFill>
                  <a:srgbClr val="2A2E3A"/>
                </a:solidFill>
                <a:latin typeface="Helvetica World"/>
              </a:rPr>
              <a:t>Examine ErrP acquisition in subjects with learning disabilities and hyperactivity.</a:t>
            </a:r>
          </a:p>
          <a:p>
            <a:pPr marL="856778" indent="-428389" lvl="1">
              <a:lnSpc>
                <a:spcPts val="5555"/>
              </a:lnSpc>
              <a:buFont typeface="Arial"/>
              <a:buChar char="•"/>
            </a:pPr>
            <a:r>
              <a:rPr lang="en-US" sz="3968">
                <a:solidFill>
                  <a:srgbClr val="2A2E3A"/>
                </a:solidFill>
                <a:latin typeface="Helvetica World"/>
              </a:rPr>
              <a:t>Understand neural mechanisms underlying error processing and cognitive control.</a:t>
            </a:r>
          </a:p>
        </p:txBody>
      </p:sp>
    </p:spTree>
  </p:cSld>
  <p:clrMapOvr>
    <a:masterClrMapping/>
  </p:clrMapOvr>
</p:sld>
</file>

<file path=ppt/slides/slide3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62511" y="465438"/>
            <a:ext cx="17925489" cy="10123932"/>
          </a:xfrm>
          <a:prstGeom prst="rect">
            <a:avLst/>
          </a:prstGeom>
        </p:spPr>
        <p:txBody>
          <a:bodyPr anchor="t" rtlCol="false" tIns="0" lIns="0" bIns="0" rIns="0">
            <a:spAutoFit/>
          </a:bodyPr>
          <a:lstStyle/>
          <a:p>
            <a:pPr algn="just">
              <a:lnSpc>
                <a:spcPts val="4224"/>
              </a:lnSpc>
            </a:pPr>
            <a:r>
              <a:rPr lang="en-US" sz="3200">
                <a:solidFill>
                  <a:srgbClr val="000000"/>
                </a:solidFill>
                <a:latin typeface="Helvetica World"/>
              </a:rPr>
              <a:t>5</a:t>
            </a:r>
            <a:r>
              <a:rPr lang="en-US" sz="3200">
                <a:solidFill>
                  <a:srgbClr val="000000"/>
                </a:solidFill>
                <a:latin typeface="Helvetica World"/>
              </a:rPr>
              <a:t>. Bevilacqua M, “On error-related potentials during sensorimotor-based brain-</a:t>
            </a:r>
          </a:p>
          <a:p>
            <a:pPr algn="just">
              <a:lnSpc>
                <a:spcPts val="4224"/>
              </a:lnSpc>
            </a:pPr>
            <a:r>
              <a:rPr lang="en-US" sz="3200">
                <a:solidFill>
                  <a:srgbClr val="000000"/>
                </a:solidFill>
                <a:latin typeface="Helvetica World"/>
              </a:rPr>
              <a:t>computer interface:explorations with a pseudo-online brain-controlled</a:t>
            </a:r>
          </a:p>
          <a:p>
            <a:pPr algn="just">
              <a:lnSpc>
                <a:spcPts val="4224"/>
              </a:lnSpc>
            </a:pPr>
            <a:r>
              <a:rPr lang="en-US" sz="3200">
                <a:solidFill>
                  <a:srgbClr val="000000"/>
                </a:solidFill>
                <a:latin typeface="Helvetica World"/>
              </a:rPr>
              <a:t>speller”,IEEE 2022.</a:t>
            </a:r>
          </a:p>
          <a:p>
            <a:pPr algn="just">
              <a:lnSpc>
                <a:spcPts val="4224"/>
              </a:lnSpc>
            </a:pPr>
            <a:r>
              <a:rPr lang="en-US" sz="3200">
                <a:solidFill>
                  <a:srgbClr val="000000"/>
                </a:solidFill>
                <a:latin typeface="Helvetica World"/>
              </a:rPr>
              <a:t>6. r. Abiri, s. borhani, E.W. sellers, Y. Jiang, X. Zhao, “A comprehensive review</a:t>
            </a:r>
          </a:p>
          <a:p>
            <a:pPr algn="just">
              <a:lnSpc>
                <a:spcPts val="4224"/>
              </a:lnSpc>
            </a:pPr>
            <a:r>
              <a:rPr lang="en-US" sz="3200">
                <a:solidFill>
                  <a:srgbClr val="000000"/>
                </a:solidFill>
                <a:latin typeface="Helvetica World"/>
              </a:rPr>
              <a:t>of EEG-based brain-computer interface paradigms”, J. Neural. Eng. 16 (2019)</a:t>
            </a:r>
          </a:p>
          <a:p>
            <a:pPr algn="just">
              <a:lnSpc>
                <a:spcPts val="4224"/>
              </a:lnSpc>
            </a:pPr>
            <a:r>
              <a:rPr lang="en-US" sz="3200">
                <a:solidFill>
                  <a:srgbClr val="000000"/>
                </a:solidFill>
                <a:latin typeface="Helvetica World"/>
              </a:rPr>
              <a:t>1–21.</a:t>
            </a:r>
          </a:p>
          <a:p>
            <a:pPr algn="just">
              <a:lnSpc>
                <a:spcPts val="4224"/>
              </a:lnSpc>
            </a:pPr>
            <a:r>
              <a:rPr lang="en-US" sz="3200">
                <a:solidFill>
                  <a:srgbClr val="000000"/>
                </a:solidFill>
                <a:latin typeface="Helvetica World"/>
              </a:rPr>
              <a:t>7. Q. Li, Z. Lu, N. Gao, J. Yang, “Optimizing the performance of the visual</a:t>
            </a:r>
          </a:p>
          <a:p>
            <a:pPr algn="just">
              <a:lnSpc>
                <a:spcPts val="4224"/>
              </a:lnSpc>
            </a:pPr>
            <a:r>
              <a:rPr lang="en-US" sz="3200">
                <a:solidFill>
                  <a:srgbClr val="000000"/>
                </a:solidFill>
                <a:latin typeface="Helvetica World"/>
              </a:rPr>
              <a:t>P300-speller through active mental tasks based on color distinction and</a:t>
            </a:r>
          </a:p>
          <a:p>
            <a:pPr algn="just">
              <a:lnSpc>
                <a:spcPts val="4224"/>
              </a:lnSpc>
            </a:pPr>
            <a:r>
              <a:rPr lang="en-US" sz="3200">
                <a:solidFill>
                  <a:srgbClr val="000000"/>
                </a:solidFill>
                <a:latin typeface="Helvetica World"/>
              </a:rPr>
              <a:t>modulation of task difficulty”, Front. Hum. Neurosci. 13 (2019) 130.</a:t>
            </a:r>
          </a:p>
          <a:p>
            <a:pPr algn="just">
              <a:lnSpc>
                <a:spcPts val="4224"/>
              </a:lnSpc>
            </a:pPr>
            <a:r>
              <a:rPr lang="en-US" sz="3200">
                <a:solidFill>
                  <a:srgbClr val="000000"/>
                </a:solidFill>
                <a:latin typeface="Helvetica World"/>
              </a:rPr>
              <a:t>8. Z. Lu, Q. Li, N. Gao, J. Yang, “Time-varying networks of ERPs in P300-</a:t>
            </a:r>
          </a:p>
          <a:p>
            <a:pPr algn="just">
              <a:lnSpc>
                <a:spcPts val="4224"/>
              </a:lnSpc>
            </a:pPr>
            <a:r>
              <a:rPr lang="en-US" sz="3200">
                <a:solidFill>
                  <a:srgbClr val="000000"/>
                </a:solidFill>
                <a:latin typeface="Helvetica World"/>
              </a:rPr>
              <a:t>speller paradigms based on spatially and semantically congruent audiovisual</a:t>
            </a:r>
          </a:p>
          <a:p>
            <a:pPr algn="just">
              <a:lnSpc>
                <a:spcPts val="4224"/>
              </a:lnSpc>
            </a:pPr>
            <a:r>
              <a:rPr lang="en-US" sz="3200">
                <a:solidFill>
                  <a:srgbClr val="000000"/>
                </a:solidFill>
                <a:latin typeface="Helvetica World"/>
              </a:rPr>
              <a:t>bimodality”, J. Neural. Eng. 17 (2020), 046015, 20pp.</a:t>
            </a:r>
          </a:p>
          <a:p>
            <a:pPr algn="just">
              <a:lnSpc>
                <a:spcPts val="4224"/>
              </a:lnSpc>
            </a:pPr>
            <a:r>
              <a:rPr lang="en-US" sz="3200">
                <a:solidFill>
                  <a:srgbClr val="000000"/>
                </a:solidFill>
                <a:latin typeface="Helvetica World"/>
              </a:rPr>
              <a:t>9. R. Chavarriaga, J. Millan,” Learning from EEG error-related potentials in</a:t>
            </a:r>
          </a:p>
          <a:p>
            <a:pPr algn="just">
              <a:lnSpc>
                <a:spcPts val="4224"/>
              </a:lnSpc>
            </a:pPr>
            <a:r>
              <a:rPr lang="en-US" sz="3200">
                <a:solidFill>
                  <a:srgbClr val="000000"/>
                </a:solidFill>
                <a:latin typeface="Helvetica World"/>
              </a:rPr>
              <a:t>noninvasive brain-computer interfaces”, in: IEEE Transactions on Neural</a:t>
            </a:r>
          </a:p>
          <a:p>
            <a:pPr algn="just">
              <a:lnSpc>
                <a:spcPts val="4224"/>
              </a:lnSpc>
            </a:pPr>
            <a:r>
              <a:rPr lang="en-US" sz="3200">
                <a:solidFill>
                  <a:srgbClr val="000000"/>
                </a:solidFill>
                <a:latin typeface="Helvetica World"/>
              </a:rPr>
              <a:t>Systems &amp;amp; Rehabilitation Engineering A Publication of the IEEE Engineering</a:t>
            </a:r>
          </a:p>
          <a:p>
            <a:pPr algn="just">
              <a:lnSpc>
                <a:spcPts val="4224"/>
              </a:lnSpc>
            </a:pPr>
            <a:r>
              <a:rPr lang="en-US" sz="3200">
                <a:solidFill>
                  <a:srgbClr val="000000"/>
                </a:solidFill>
                <a:latin typeface="Helvetica World"/>
              </a:rPr>
              <a:t>in Medicine &amp;amp; Biology Society, 18, 2010, p. 381.</a:t>
            </a:r>
          </a:p>
          <a:p>
            <a:pPr algn="just">
              <a:lnSpc>
                <a:spcPts val="4224"/>
              </a:lnSpc>
            </a:pPr>
            <a:r>
              <a:rPr lang="en-US" sz="3200">
                <a:solidFill>
                  <a:srgbClr val="000000"/>
                </a:solidFill>
                <a:latin typeface="Helvetica World"/>
              </a:rPr>
              <a:t>10.Stefan Ehrlich, “Human-agent co-adaptation using error-related potentials”, 2018J. Neural Eng. in press.</a:t>
            </a:r>
          </a:p>
          <a:p>
            <a:pPr algn="just">
              <a:lnSpc>
                <a:spcPts val="4224"/>
              </a:lnSpc>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567665" y="3632020"/>
            <a:ext cx="8855444" cy="2495625"/>
          </a:xfrm>
          <a:custGeom>
            <a:avLst/>
            <a:gdLst/>
            <a:ahLst/>
            <a:cxnLst/>
            <a:rect r="r" b="b" t="t" l="l"/>
            <a:pathLst>
              <a:path h="2495625" w="8855444">
                <a:moveTo>
                  <a:pt x="0" y="0"/>
                </a:moveTo>
                <a:lnTo>
                  <a:pt x="8855444" y="0"/>
                </a:lnTo>
                <a:lnTo>
                  <a:pt x="8855444" y="2495625"/>
                </a:lnTo>
                <a:lnTo>
                  <a:pt x="0" y="24956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18386" y="2298738"/>
            <a:ext cx="17068680" cy="7724489"/>
          </a:xfrm>
          <a:custGeom>
            <a:avLst/>
            <a:gdLst/>
            <a:ahLst/>
            <a:cxnLst/>
            <a:rect r="r" b="b" t="t" l="l"/>
            <a:pathLst>
              <a:path h="7724489" w="17068680">
                <a:moveTo>
                  <a:pt x="0" y="0"/>
                </a:moveTo>
                <a:lnTo>
                  <a:pt x="17068681" y="0"/>
                </a:lnTo>
                <a:lnTo>
                  <a:pt x="17068681" y="7724489"/>
                </a:lnTo>
                <a:lnTo>
                  <a:pt x="0" y="7724489"/>
                </a:lnTo>
                <a:lnTo>
                  <a:pt x="0" y="0"/>
                </a:lnTo>
                <a:close/>
              </a:path>
            </a:pathLst>
          </a:custGeom>
          <a:blipFill>
            <a:blip r:embed="rId2"/>
            <a:stretch>
              <a:fillRect l="0" t="-217" r="0" b="-4278"/>
            </a:stretch>
          </a:blipFill>
        </p:spPr>
      </p:sp>
      <p:sp>
        <p:nvSpPr>
          <p:cNvPr name="TextBox 3" id="3"/>
          <p:cNvSpPr txBox="true"/>
          <p:nvPr/>
        </p:nvSpPr>
        <p:spPr>
          <a:xfrm rot="0">
            <a:off x="239016" y="867875"/>
            <a:ext cx="17448051" cy="1218625"/>
          </a:xfrm>
          <a:prstGeom prst="rect">
            <a:avLst/>
          </a:prstGeom>
        </p:spPr>
        <p:txBody>
          <a:bodyPr anchor="t" rtlCol="false" tIns="0" lIns="0" bIns="0" rIns="0">
            <a:spAutoFit/>
          </a:bodyPr>
          <a:lstStyle/>
          <a:p>
            <a:pPr>
              <a:lnSpc>
                <a:spcPts val="9099"/>
              </a:lnSpc>
            </a:pPr>
            <a:r>
              <a:rPr lang="en-US" sz="6999">
                <a:solidFill>
                  <a:srgbClr val="153969"/>
                </a:solidFill>
                <a:latin typeface="Helvetica World Bold"/>
              </a:rPr>
              <a:t>LITERATURE REVIEW</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47844" y="838058"/>
            <a:ext cx="16992312" cy="8610884"/>
          </a:xfrm>
          <a:custGeom>
            <a:avLst/>
            <a:gdLst/>
            <a:ahLst/>
            <a:cxnLst/>
            <a:rect r="r" b="b" t="t" l="l"/>
            <a:pathLst>
              <a:path h="8610884" w="16992312">
                <a:moveTo>
                  <a:pt x="0" y="0"/>
                </a:moveTo>
                <a:lnTo>
                  <a:pt x="16992312" y="0"/>
                </a:lnTo>
                <a:lnTo>
                  <a:pt x="16992312" y="8610884"/>
                </a:lnTo>
                <a:lnTo>
                  <a:pt x="0" y="8610884"/>
                </a:lnTo>
                <a:lnTo>
                  <a:pt x="0" y="0"/>
                </a:lnTo>
                <a:close/>
              </a:path>
            </a:pathLst>
          </a:custGeom>
          <a:blipFill>
            <a:blip r:embed="rId2"/>
            <a:stretch>
              <a:fillRect l="0" t="-3397" r="0" b="-8033"/>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98657" y="330118"/>
            <a:ext cx="17415080" cy="9785040"/>
          </a:xfrm>
          <a:custGeom>
            <a:avLst/>
            <a:gdLst/>
            <a:ahLst/>
            <a:cxnLst/>
            <a:rect r="r" b="b" t="t" l="l"/>
            <a:pathLst>
              <a:path h="9785040" w="17415080">
                <a:moveTo>
                  <a:pt x="0" y="0"/>
                </a:moveTo>
                <a:lnTo>
                  <a:pt x="17415081" y="0"/>
                </a:lnTo>
                <a:lnTo>
                  <a:pt x="17415081" y="9785040"/>
                </a:lnTo>
                <a:lnTo>
                  <a:pt x="0" y="9785040"/>
                </a:lnTo>
                <a:lnTo>
                  <a:pt x="0" y="0"/>
                </a:lnTo>
                <a:close/>
              </a:path>
            </a:pathLst>
          </a:custGeom>
          <a:blipFill>
            <a:blip r:embed="rId2"/>
            <a:stretch>
              <a:fillRect l="-8" t="-1588" r="-670" b="0"/>
            </a:stretch>
          </a:blipFill>
        </p:spPr>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0" y="175035"/>
            <a:ext cx="6524363" cy="1282147"/>
          </a:xfrm>
          <a:prstGeom prst="rect">
            <a:avLst/>
          </a:prstGeom>
        </p:spPr>
        <p:txBody>
          <a:bodyPr anchor="t" rtlCol="false" tIns="0" lIns="0" bIns="0" rIns="0">
            <a:spAutoFit/>
          </a:bodyPr>
          <a:lstStyle/>
          <a:p>
            <a:pPr algn="ctr">
              <a:lnSpc>
                <a:spcPts val="9799"/>
              </a:lnSpc>
            </a:pPr>
            <a:r>
              <a:rPr lang="en-US" sz="6999">
                <a:solidFill>
                  <a:srgbClr val="153969"/>
                </a:solidFill>
                <a:latin typeface="Helvetica World Bold"/>
              </a:rPr>
              <a:t>FLOW CHART</a:t>
            </a:r>
          </a:p>
        </p:txBody>
      </p:sp>
      <p:grpSp>
        <p:nvGrpSpPr>
          <p:cNvPr name="Group 3" id="3"/>
          <p:cNvGrpSpPr/>
          <p:nvPr/>
        </p:nvGrpSpPr>
        <p:grpSpPr>
          <a:xfrm rot="0">
            <a:off x="8364455" y="0"/>
            <a:ext cx="4474239" cy="1143000"/>
            <a:chOff x="0" y="0"/>
            <a:chExt cx="1178400" cy="301037"/>
          </a:xfrm>
        </p:grpSpPr>
        <p:sp>
          <p:nvSpPr>
            <p:cNvPr name="Freeform 4" id="4"/>
            <p:cNvSpPr/>
            <p:nvPr/>
          </p:nvSpPr>
          <p:spPr>
            <a:xfrm flipH="false" flipV="false" rot="0">
              <a:off x="0" y="0"/>
              <a:ext cx="1178400" cy="301037"/>
            </a:xfrm>
            <a:custGeom>
              <a:avLst/>
              <a:gdLst/>
              <a:ahLst/>
              <a:cxnLst/>
              <a:rect r="r" b="b" t="t" l="l"/>
              <a:pathLst>
                <a:path h="301037" w="1178400">
                  <a:moveTo>
                    <a:pt x="0" y="0"/>
                  </a:moveTo>
                  <a:lnTo>
                    <a:pt x="1178400" y="0"/>
                  </a:lnTo>
                  <a:lnTo>
                    <a:pt x="1178400" y="301037"/>
                  </a:lnTo>
                  <a:lnTo>
                    <a:pt x="0" y="301037"/>
                  </a:lnTo>
                  <a:close/>
                </a:path>
              </a:pathLst>
            </a:custGeom>
            <a:solidFill>
              <a:srgbClr val="000000">
                <a:alpha val="0"/>
              </a:srgbClr>
            </a:solidFill>
            <a:ln w="38100" cap="sq">
              <a:solidFill>
                <a:srgbClr val="000000"/>
              </a:solidFill>
              <a:prstDash val="solid"/>
              <a:miter/>
            </a:ln>
          </p:spPr>
        </p:sp>
        <p:sp>
          <p:nvSpPr>
            <p:cNvPr name="TextBox 5" id="5"/>
            <p:cNvSpPr txBox="true"/>
            <p:nvPr/>
          </p:nvSpPr>
          <p:spPr>
            <a:xfrm>
              <a:off x="0" y="-57150"/>
              <a:ext cx="1178400" cy="358187"/>
            </a:xfrm>
            <a:prstGeom prst="rect">
              <a:avLst/>
            </a:prstGeom>
          </p:spPr>
          <p:txBody>
            <a:bodyPr anchor="ctr" rtlCol="false" tIns="50800" lIns="50800" bIns="50800" rIns="50800"/>
            <a:lstStyle/>
            <a:p>
              <a:pPr algn="ctr">
                <a:lnSpc>
                  <a:spcPts val="4479"/>
                </a:lnSpc>
                <a:spcBef>
                  <a:spcPct val="0"/>
                </a:spcBef>
              </a:pPr>
              <a:r>
                <a:rPr lang="en-US" sz="3199">
                  <a:solidFill>
                    <a:srgbClr val="000000"/>
                  </a:solidFill>
                  <a:latin typeface="Canva Sans"/>
                </a:rPr>
                <a:t>Electrode Placement</a:t>
              </a:r>
            </a:p>
          </p:txBody>
        </p:sp>
      </p:grpSp>
      <p:grpSp>
        <p:nvGrpSpPr>
          <p:cNvPr name="Group 6" id="6"/>
          <p:cNvGrpSpPr/>
          <p:nvPr/>
        </p:nvGrpSpPr>
        <p:grpSpPr>
          <a:xfrm rot="0">
            <a:off x="8345405" y="2012447"/>
            <a:ext cx="4493289" cy="999578"/>
            <a:chOff x="0" y="0"/>
            <a:chExt cx="1183418" cy="263263"/>
          </a:xfrm>
        </p:grpSpPr>
        <p:sp>
          <p:nvSpPr>
            <p:cNvPr name="Freeform 7" id="7"/>
            <p:cNvSpPr/>
            <p:nvPr/>
          </p:nvSpPr>
          <p:spPr>
            <a:xfrm flipH="false" flipV="false" rot="0">
              <a:off x="0" y="0"/>
              <a:ext cx="1183418" cy="263263"/>
            </a:xfrm>
            <a:custGeom>
              <a:avLst/>
              <a:gdLst/>
              <a:ahLst/>
              <a:cxnLst/>
              <a:rect r="r" b="b" t="t" l="l"/>
              <a:pathLst>
                <a:path h="263263" w="1183418">
                  <a:moveTo>
                    <a:pt x="0" y="0"/>
                  </a:moveTo>
                  <a:lnTo>
                    <a:pt x="1183418" y="0"/>
                  </a:lnTo>
                  <a:lnTo>
                    <a:pt x="1183418" y="263263"/>
                  </a:lnTo>
                  <a:lnTo>
                    <a:pt x="0" y="263263"/>
                  </a:lnTo>
                  <a:close/>
                </a:path>
              </a:pathLst>
            </a:custGeom>
            <a:solidFill>
              <a:srgbClr val="000000">
                <a:alpha val="0"/>
              </a:srgbClr>
            </a:solidFill>
            <a:ln w="38100" cap="sq">
              <a:solidFill>
                <a:srgbClr val="000000"/>
              </a:solidFill>
              <a:prstDash val="solid"/>
              <a:miter/>
            </a:ln>
          </p:spPr>
        </p:sp>
        <p:sp>
          <p:nvSpPr>
            <p:cNvPr name="TextBox 8" id="8"/>
            <p:cNvSpPr txBox="true"/>
            <p:nvPr/>
          </p:nvSpPr>
          <p:spPr>
            <a:xfrm>
              <a:off x="0" y="-66675"/>
              <a:ext cx="1183418" cy="329938"/>
            </a:xfrm>
            <a:prstGeom prst="rect">
              <a:avLst/>
            </a:prstGeom>
          </p:spPr>
          <p:txBody>
            <a:bodyPr anchor="ctr" rtlCol="false" tIns="50800" lIns="50800" bIns="50800" rIns="50800"/>
            <a:lstStyle/>
            <a:p>
              <a:pPr algn="ctr">
                <a:lnSpc>
                  <a:spcPts val="4619"/>
                </a:lnSpc>
                <a:spcBef>
                  <a:spcPct val="0"/>
                </a:spcBef>
              </a:pPr>
              <a:r>
                <a:rPr lang="en-US" sz="3299">
                  <a:solidFill>
                    <a:srgbClr val="000000"/>
                  </a:solidFill>
                  <a:latin typeface="Canva Sans"/>
                </a:rPr>
                <a:t>Data Acquisition</a:t>
              </a:r>
            </a:p>
          </p:txBody>
        </p:sp>
      </p:grpSp>
      <p:sp>
        <p:nvSpPr>
          <p:cNvPr name="AutoShape 9" id="9"/>
          <p:cNvSpPr/>
          <p:nvPr/>
        </p:nvSpPr>
        <p:spPr>
          <a:xfrm flipH="true">
            <a:off x="10592050" y="1143000"/>
            <a:ext cx="9525" cy="869447"/>
          </a:xfrm>
          <a:prstGeom prst="line">
            <a:avLst/>
          </a:prstGeom>
          <a:ln cap="flat" w="38100">
            <a:solidFill>
              <a:srgbClr val="000000"/>
            </a:solidFill>
            <a:prstDash val="solid"/>
            <a:headEnd type="none" len="sm" w="sm"/>
            <a:tailEnd type="arrow" len="sm" w="med"/>
          </a:ln>
        </p:spPr>
      </p:sp>
      <p:grpSp>
        <p:nvGrpSpPr>
          <p:cNvPr name="Group 10" id="10"/>
          <p:cNvGrpSpPr/>
          <p:nvPr/>
        </p:nvGrpSpPr>
        <p:grpSpPr>
          <a:xfrm rot="0">
            <a:off x="8383505" y="3695367"/>
            <a:ext cx="4533162" cy="1106868"/>
            <a:chOff x="0" y="0"/>
            <a:chExt cx="1193919" cy="291521"/>
          </a:xfrm>
        </p:grpSpPr>
        <p:sp>
          <p:nvSpPr>
            <p:cNvPr name="Freeform 11" id="11"/>
            <p:cNvSpPr/>
            <p:nvPr/>
          </p:nvSpPr>
          <p:spPr>
            <a:xfrm flipH="false" flipV="false" rot="0">
              <a:off x="0" y="0"/>
              <a:ext cx="1193919" cy="291521"/>
            </a:xfrm>
            <a:custGeom>
              <a:avLst/>
              <a:gdLst/>
              <a:ahLst/>
              <a:cxnLst/>
              <a:rect r="r" b="b" t="t" l="l"/>
              <a:pathLst>
                <a:path h="291521" w="1193919">
                  <a:moveTo>
                    <a:pt x="0" y="0"/>
                  </a:moveTo>
                  <a:lnTo>
                    <a:pt x="1193919" y="0"/>
                  </a:lnTo>
                  <a:lnTo>
                    <a:pt x="1193919" y="291521"/>
                  </a:lnTo>
                  <a:lnTo>
                    <a:pt x="0" y="291521"/>
                  </a:lnTo>
                  <a:close/>
                </a:path>
              </a:pathLst>
            </a:custGeom>
            <a:solidFill>
              <a:srgbClr val="000000">
                <a:alpha val="0"/>
              </a:srgbClr>
            </a:solidFill>
            <a:ln w="38100" cap="sq">
              <a:solidFill>
                <a:srgbClr val="000000"/>
              </a:solidFill>
              <a:prstDash val="solid"/>
              <a:miter/>
            </a:ln>
          </p:spPr>
        </p:sp>
        <p:sp>
          <p:nvSpPr>
            <p:cNvPr name="TextBox 12" id="12"/>
            <p:cNvSpPr txBox="true"/>
            <p:nvPr/>
          </p:nvSpPr>
          <p:spPr>
            <a:xfrm>
              <a:off x="0" y="-66675"/>
              <a:ext cx="1193919" cy="358196"/>
            </a:xfrm>
            <a:prstGeom prst="rect">
              <a:avLst/>
            </a:prstGeom>
          </p:spPr>
          <p:txBody>
            <a:bodyPr anchor="ctr" rtlCol="false" tIns="50800" lIns="50800" bIns="50800" rIns="50800"/>
            <a:lstStyle/>
            <a:p>
              <a:pPr algn="ctr">
                <a:lnSpc>
                  <a:spcPts val="4619"/>
                </a:lnSpc>
              </a:pPr>
              <a:r>
                <a:rPr lang="en-US" sz="3299">
                  <a:solidFill>
                    <a:srgbClr val="000000"/>
                  </a:solidFill>
                  <a:latin typeface="Canva Sans"/>
                </a:rPr>
                <a:t>Data Preprocessing</a:t>
              </a:r>
            </a:p>
          </p:txBody>
        </p:sp>
      </p:grpSp>
      <p:grpSp>
        <p:nvGrpSpPr>
          <p:cNvPr name="Group 13" id="13"/>
          <p:cNvGrpSpPr/>
          <p:nvPr/>
        </p:nvGrpSpPr>
        <p:grpSpPr>
          <a:xfrm rot="0">
            <a:off x="8402793" y="5330884"/>
            <a:ext cx="4456486" cy="1422422"/>
            <a:chOff x="0" y="0"/>
            <a:chExt cx="1173725" cy="374630"/>
          </a:xfrm>
        </p:grpSpPr>
        <p:sp>
          <p:nvSpPr>
            <p:cNvPr name="Freeform 14" id="14"/>
            <p:cNvSpPr/>
            <p:nvPr/>
          </p:nvSpPr>
          <p:spPr>
            <a:xfrm flipH="false" flipV="false" rot="0">
              <a:off x="0" y="0"/>
              <a:ext cx="1173725" cy="374630"/>
            </a:xfrm>
            <a:custGeom>
              <a:avLst/>
              <a:gdLst/>
              <a:ahLst/>
              <a:cxnLst/>
              <a:rect r="r" b="b" t="t" l="l"/>
              <a:pathLst>
                <a:path h="374630" w="1173725">
                  <a:moveTo>
                    <a:pt x="0" y="0"/>
                  </a:moveTo>
                  <a:lnTo>
                    <a:pt x="1173725" y="0"/>
                  </a:lnTo>
                  <a:lnTo>
                    <a:pt x="1173725" y="374630"/>
                  </a:lnTo>
                  <a:lnTo>
                    <a:pt x="0" y="374630"/>
                  </a:lnTo>
                  <a:close/>
                </a:path>
              </a:pathLst>
            </a:custGeom>
            <a:solidFill>
              <a:srgbClr val="000000">
                <a:alpha val="0"/>
              </a:srgbClr>
            </a:solidFill>
            <a:ln w="38100" cap="sq">
              <a:solidFill>
                <a:srgbClr val="000000"/>
              </a:solidFill>
              <a:prstDash val="solid"/>
              <a:miter/>
            </a:ln>
          </p:spPr>
        </p:sp>
        <p:sp>
          <p:nvSpPr>
            <p:cNvPr name="TextBox 15" id="15"/>
            <p:cNvSpPr txBox="true"/>
            <p:nvPr/>
          </p:nvSpPr>
          <p:spPr>
            <a:xfrm>
              <a:off x="0" y="-57150"/>
              <a:ext cx="1173725" cy="431780"/>
            </a:xfrm>
            <a:prstGeom prst="rect">
              <a:avLst/>
            </a:prstGeom>
          </p:spPr>
          <p:txBody>
            <a:bodyPr anchor="ctr" rtlCol="false" tIns="50800" lIns="50800" bIns="50800" rIns="50800"/>
            <a:lstStyle/>
            <a:p>
              <a:pPr algn="ctr">
                <a:lnSpc>
                  <a:spcPts val="4059"/>
                </a:lnSpc>
                <a:spcBef>
                  <a:spcPct val="0"/>
                </a:spcBef>
              </a:pPr>
              <a:r>
                <a:rPr lang="en-US" sz="2899">
                  <a:solidFill>
                    <a:srgbClr val="000000"/>
                  </a:solidFill>
                  <a:latin typeface="Canva Sans"/>
                </a:rPr>
                <a:t> Bayesian Smoothening</a:t>
              </a:r>
            </a:p>
          </p:txBody>
        </p:sp>
      </p:grpSp>
      <p:grpSp>
        <p:nvGrpSpPr>
          <p:cNvPr name="Group 16" id="16"/>
          <p:cNvGrpSpPr/>
          <p:nvPr/>
        </p:nvGrpSpPr>
        <p:grpSpPr>
          <a:xfrm rot="0">
            <a:off x="2960462" y="5512249"/>
            <a:ext cx="4533162" cy="1059690"/>
            <a:chOff x="0" y="0"/>
            <a:chExt cx="1193919" cy="279095"/>
          </a:xfrm>
        </p:grpSpPr>
        <p:sp>
          <p:nvSpPr>
            <p:cNvPr name="Freeform 17" id="17"/>
            <p:cNvSpPr/>
            <p:nvPr/>
          </p:nvSpPr>
          <p:spPr>
            <a:xfrm flipH="false" flipV="false" rot="0">
              <a:off x="0" y="0"/>
              <a:ext cx="1193919" cy="279095"/>
            </a:xfrm>
            <a:custGeom>
              <a:avLst/>
              <a:gdLst/>
              <a:ahLst/>
              <a:cxnLst/>
              <a:rect r="r" b="b" t="t" l="l"/>
              <a:pathLst>
                <a:path h="279095" w="1193919">
                  <a:moveTo>
                    <a:pt x="0" y="0"/>
                  </a:moveTo>
                  <a:lnTo>
                    <a:pt x="1193919" y="0"/>
                  </a:lnTo>
                  <a:lnTo>
                    <a:pt x="1193919" y="279095"/>
                  </a:lnTo>
                  <a:lnTo>
                    <a:pt x="0" y="279095"/>
                  </a:lnTo>
                  <a:close/>
                </a:path>
              </a:pathLst>
            </a:custGeom>
            <a:solidFill>
              <a:srgbClr val="000000">
                <a:alpha val="0"/>
              </a:srgbClr>
            </a:solidFill>
            <a:ln w="38100" cap="sq">
              <a:solidFill>
                <a:srgbClr val="000000"/>
              </a:solidFill>
              <a:prstDash val="solid"/>
              <a:miter/>
            </a:ln>
          </p:spPr>
        </p:sp>
        <p:sp>
          <p:nvSpPr>
            <p:cNvPr name="TextBox 18" id="18"/>
            <p:cNvSpPr txBox="true"/>
            <p:nvPr/>
          </p:nvSpPr>
          <p:spPr>
            <a:xfrm>
              <a:off x="0" y="-47625"/>
              <a:ext cx="1193919" cy="326720"/>
            </a:xfrm>
            <a:prstGeom prst="rect">
              <a:avLst/>
            </a:prstGeom>
          </p:spPr>
          <p:txBody>
            <a:bodyPr anchor="ctr" rtlCol="false" tIns="50800" lIns="50800" bIns="50800" rIns="50800"/>
            <a:lstStyle/>
            <a:p>
              <a:pPr algn="ctr">
                <a:lnSpc>
                  <a:spcPts val="4199"/>
                </a:lnSpc>
                <a:spcBef>
                  <a:spcPct val="0"/>
                </a:spcBef>
              </a:pPr>
              <a:r>
                <a:rPr lang="en-US" sz="2999">
                  <a:solidFill>
                    <a:srgbClr val="000000"/>
                  </a:solidFill>
                  <a:latin typeface="Canva Sans"/>
                </a:rPr>
                <a:t>ErrP Extraction</a:t>
              </a:r>
            </a:p>
          </p:txBody>
        </p:sp>
      </p:grpSp>
      <p:grpSp>
        <p:nvGrpSpPr>
          <p:cNvPr name="Group 19" id="19"/>
          <p:cNvGrpSpPr/>
          <p:nvPr/>
        </p:nvGrpSpPr>
        <p:grpSpPr>
          <a:xfrm rot="0">
            <a:off x="8364455" y="7286705"/>
            <a:ext cx="4533162" cy="972188"/>
            <a:chOff x="0" y="0"/>
            <a:chExt cx="1193919" cy="256050"/>
          </a:xfrm>
        </p:grpSpPr>
        <p:sp>
          <p:nvSpPr>
            <p:cNvPr name="Freeform 20" id="20"/>
            <p:cNvSpPr/>
            <p:nvPr/>
          </p:nvSpPr>
          <p:spPr>
            <a:xfrm flipH="false" flipV="false" rot="0">
              <a:off x="0" y="0"/>
              <a:ext cx="1193919" cy="256050"/>
            </a:xfrm>
            <a:custGeom>
              <a:avLst/>
              <a:gdLst/>
              <a:ahLst/>
              <a:cxnLst/>
              <a:rect r="r" b="b" t="t" l="l"/>
              <a:pathLst>
                <a:path h="256050" w="1193919">
                  <a:moveTo>
                    <a:pt x="0" y="0"/>
                  </a:moveTo>
                  <a:lnTo>
                    <a:pt x="1193919" y="0"/>
                  </a:lnTo>
                  <a:lnTo>
                    <a:pt x="1193919" y="256050"/>
                  </a:lnTo>
                  <a:lnTo>
                    <a:pt x="0" y="256050"/>
                  </a:lnTo>
                  <a:close/>
                </a:path>
              </a:pathLst>
            </a:custGeom>
            <a:solidFill>
              <a:srgbClr val="000000">
                <a:alpha val="0"/>
              </a:srgbClr>
            </a:solidFill>
            <a:ln w="38100" cap="sq">
              <a:solidFill>
                <a:srgbClr val="000000"/>
              </a:solidFill>
              <a:prstDash val="solid"/>
              <a:miter/>
            </a:ln>
          </p:spPr>
        </p:sp>
        <p:sp>
          <p:nvSpPr>
            <p:cNvPr name="TextBox 21" id="21"/>
            <p:cNvSpPr txBox="true"/>
            <p:nvPr/>
          </p:nvSpPr>
          <p:spPr>
            <a:xfrm>
              <a:off x="0" y="-57150"/>
              <a:ext cx="1193919" cy="313200"/>
            </a:xfrm>
            <a:prstGeom prst="rect">
              <a:avLst/>
            </a:prstGeom>
          </p:spPr>
          <p:txBody>
            <a:bodyPr anchor="ctr" rtlCol="false" tIns="50800" lIns="50800" bIns="50800" rIns="50800"/>
            <a:lstStyle/>
            <a:p>
              <a:pPr algn="ctr">
                <a:lnSpc>
                  <a:spcPts val="4899"/>
                </a:lnSpc>
                <a:spcBef>
                  <a:spcPct val="0"/>
                </a:spcBef>
              </a:pPr>
              <a:r>
                <a:rPr lang="en-US" sz="3499">
                  <a:solidFill>
                    <a:srgbClr val="000000"/>
                  </a:solidFill>
                  <a:latin typeface="Canva Sans"/>
                </a:rPr>
                <a:t>Visualization</a:t>
              </a:r>
            </a:p>
          </p:txBody>
        </p:sp>
      </p:grpSp>
      <p:grpSp>
        <p:nvGrpSpPr>
          <p:cNvPr name="Group 22" id="22"/>
          <p:cNvGrpSpPr/>
          <p:nvPr/>
        </p:nvGrpSpPr>
        <p:grpSpPr>
          <a:xfrm rot="0">
            <a:off x="8364455" y="8838165"/>
            <a:ext cx="4552212" cy="1462576"/>
            <a:chOff x="0" y="0"/>
            <a:chExt cx="1198937" cy="385205"/>
          </a:xfrm>
        </p:grpSpPr>
        <p:sp>
          <p:nvSpPr>
            <p:cNvPr name="Freeform 23" id="23"/>
            <p:cNvSpPr/>
            <p:nvPr/>
          </p:nvSpPr>
          <p:spPr>
            <a:xfrm flipH="false" flipV="false" rot="0">
              <a:off x="0" y="0"/>
              <a:ext cx="1198937" cy="385205"/>
            </a:xfrm>
            <a:custGeom>
              <a:avLst/>
              <a:gdLst/>
              <a:ahLst/>
              <a:cxnLst/>
              <a:rect r="r" b="b" t="t" l="l"/>
              <a:pathLst>
                <a:path h="385205" w="1198937">
                  <a:moveTo>
                    <a:pt x="0" y="0"/>
                  </a:moveTo>
                  <a:lnTo>
                    <a:pt x="1198937" y="0"/>
                  </a:lnTo>
                  <a:lnTo>
                    <a:pt x="1198937" y="385205"/>
                  </a:lnTo>
                  <a:lnTo>
                    <a:pt x="0" y="385205"/>
                  </a:lnTo>
                  <a:close/>
                </a:path>
              </a:pathLst>
            </a:custGeom>
            <a:solidFill>
              <a:srgbClr val="000000">
                <a:alpha val="0"/>
              </a:srgbClr>
            </a:solidFill>
            <a:ln w="38100" cap="sq">
              <a:solidFill>
                <a:srgbClr val="000000"/>
              </a:solidFill>
              <a:prstDash val="solid"/>
              <a:miter/>
            </a:ln>
          </p:spPr>
        </p:sp>
        <p:sp>
          <p:nvSpPr>
            <p:cNvPr name="TextBox 24" id="24"/>
            <p:cNvSpPr txBox="true"/>
            <p:nvPr/>
          </p:nvSpPr>
          <p:spPr>
            <a:xfrm>
              <a:off x="0" y="-57150"/>
              <a:ext cx="1198937" cy="442355"/>
            </a:xfrm>
            <a:prstGeom prst="rect">
              <a:avLst/>
            </a:prstGeom>
          </p:spPr>
          <p:txBody>
            <a:bodyPr anchor="ctr" rtlCol="false" tIns="50800" lIns="50800" bIns="50800" rIns="50800"/>
            <a:lstStyle/>
            <a:p>
              <a:pPr algn="ctr">
                <a:lnSpc>
                  <a:spcPts val="4899"/>
                </a:lnSpc>
                <a:spcBef>
                  <a:spcPct val="0"/>
                </a:spcBef>
              </a:pPr>
              <a:r>
                <a:rPr lang="en-US" sz="3499">
                  <a:solidFill>
                    <a:srgbClr val="000000"/>
                  </a:solidFill>
                  <a:latin typeface="Canva Sans"/>
                </a:rPr>
                <a:t>Analysis &amp; Interpretation</a:t>
              </a:r>
            </a:p>
          </p:txBody>
        </p:sp>
      </p:grpSp>
      <p:sp>
        <p:nvSpPr>
          <p:cNvPr name="AutoShape 25" id="25"/>
          <p:cNvSpPr/>
          <p:nvPr/>
        </p:nvSpPr>
        <p:spPr>
          <a:xfrm flipH="true">
            <a:off x="10631036" y="4802235"/>
            <a:ext cx="19050" cy="528649"/>
          </a:xfrm>
          <a:prstGeom prst="line">
            <a:avLst/>
          </a:prstGeom>
          <a:ln cap="flat" w="38100">
            <a:solidFill>
              <a:srgbClr val="000000"/>
            </a:solidFill>
            <a:prstDash val="solid"/>
            <a:headEnd type="none" len="sm" w="sm"/>
            <a:tailEnd type="arrow" len="sm" w="med"/>
          </a:ln>
        </p:spPr>
      </p:sp>
      <p:sp>
        <p:nvSpPr>
          <p:cNvPr name="AutoShape 26" id="26"/>
          <p:cNvSpPr/>
          <p:nvPr/>
        </p:nvSpPr>
        <p:spPr>
          <a:xfrm>
            <a:off x="10640561" y="3012629"/>
            <a:ext cx="9525" cy="682737"/>
          </a:xfrm>
          <a:prstGeom prst="line">
            <a:avLst/>
          </a:prstGeom>
          <a:ln cap="flat" w="38100">
            <a:solidFill>
              <a:srgbClr val="000000"/>
            </a:solidFill>
            <a:prstDash val="solid"/>
            <a:headEnd type="none" len="sm" w="sm"/>
            <a:tailEnd type="arrow" len="sm" w="med"/>
          </a:ln>
        </p:spPr>
      </p:sp>
      <p:sp>
        <p:nvSpPr>
          <p:cNvPr name="AutoShape 27" id="27"/>
          <p:cNvSpPr/>
          <p:nvPr/>
        </p:nvSpPr>
        <p:spPr>
          <a:xfrm>
            <a:off x="10631036" y="8258893"/>
            <a:ext cx="9525" cy="579272"/>
          </a:xfrm>
          <a:prstGeom prst="line">
            <a:avLst/>
          </a:prstGeom>
          <a:ln cap="flat" w="38100">
            <a:solidFill>
              <a:srgbClr val="000000"/>
            </a:solidFill>
            <a:prstDash val="solid"/>
            <a:headEnd type="none" len="sm" w="sm"/>
            <a:tailEnd type="arrow" len="sm" w="med"/>
          </a:ln>
        </p:spPr>
      </p:sp>
      <p:sp>
        <p:nvSpPr>
          <p:cNvPr name="AutoShape 28" id="28"/>
          <p:cNvSpPr/>
          <p:nvPr/>
        </p:nvSpPr>
        <p:spPr>
          <a:xfrm flipH="true" flipV="true">
            <a:off x="7493624" y="6042094"/>
            <a:ext cx="889881" cy="0"/>
          </a:xfrm>
          <a:prstGeom prst="line">
            <a:avLst/>
          </a:prstGeom>
          <a:ln cap="flat" w="38100">
            <a:solidFill>
              <a:srgbClr val="000000"/>
            </a:solidFill>
            <a:prstDash val="solid"/>
            <a:headEnd type="none" len="sm" w="sm"/>
            <a:tailEnd type="arrow" len="sm" w="med"/>
          </a:ln>
        </p:spPr>
      </p:sp>
      <p:sp>
        <p:nvSpPr>
          <p:cNvPr name="AutoShape 29" id="29"/>
          <p:cNvSpPr/>
          <p:nvPr/>
        </p:nvSpPr>
        <p:spPr>
          <a:xfrm flipH="true" flipV="true">
            <a:off x="5207993" y="6528203"/>
            <a:ext cx="0" cy="1244596"/>
          </a:xfrm>
          <a:prstGeom prst="line">
            <a:avLst/>
          </a:prstGeom>
          <a:ln cap="flat" w="38100">
            <a:solidFill>
              <a:srgbClr val="000000"/>
            </a:solidFill>
            <a:prstDash val="solid"/>
            <a:headEnd type="none" len="sm" w="sm"/>
            <a:tailEnd type="none" len="sm" w="sm"/>
          </a:ln>
        </p:spPr>
      </p:sp>
      <p:sp>
        <p:nvSpPr>
          <p:cNvPr name="AutoShape 30" id="30"/>
          <p:cNvSpPr/>
          <p:nvPr/>
        </p:nvSpPr>
        <p:spPr>
          <a:xfrm>
            <a:off x="5227043" y="7772799"/>
            <a:ext cx="3137412" cy="0"/>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3639585"/>
            <a:ext cx="15840348" cy="4830047"/>
          </a:xfrm>
          <a:custGeom>
            <a:avLst/>
            <a:gdLst/>
            <a:ahLst/>
            <a:cxnLst/>
            <a:rect r="r" b="b" t="t" l="l"/>
            <a:pathLst>
              <a:path h="4830047" w="15840348">
                <a:moveTo>
                  <a:pt x="0" y="0"/>
                </a:moveTo>
                <a:lnTo>
                  <a:pt x="15840348" y="0"/>
                </a:lnTo>
                <a:lnTo>
                  <a:pt x="15840348" y="4830047"/>
                </a:lnTo>
                <a:lnTo>
                  <a:pt x="0" y="4830047"/>
                </a:lnTo>
                <a:lnTo>
                  <a:pt x="0" y="0"/>
                </a:lnTo>
                <a:close/>
              </a:path>
            </a:pathLst>
          </a:custGeom>
          <a:blipFill>
            <a:blip r:embed="rId2"/>
            <a:stretch>
              <a:fillRect l="-14080" t="-24316" r="0" b="-7135"/>
            </a:stretch>
          </a:blipFill>
        </p:spPr>
      </p:sp>
      <p:sp>
        <p:nvSpPr>
          <p:cNvPr name="TextBox 3" id="3"/>
          <p:cNvSpPr txBox="true"/>
          <p:nvPr/>
        </p:nvSpPr>
        <p:spPr>
          <a:xfrm rot="0">
            <a:off x="1028700" y="848013"/>
            <a:ext cx="8319249" cy="1218625"/>
          </a:xfrm>
          <a:prstGeom prst="rect">
            <a:avLst/>
          </a:prstGeom>
        </p:spPr>
        <p:txBody>
          <a:bodyPr anchor="t" rtlCol="false" tIns="0" lIns="0" bIns="0" rIns="0">
            <a:spAutoFit/>
          </a:bodyPr>
          <a:lstStyle/>
          <a:p>
            <a:pPr>
              <a:lnSpc>
                <a:spcPts val="9099"/>
              </a:lnSpc>
            </a:pPr>
            <a:r>
              <a:rPr lang="en-US" sz="6999">
                <a:solidFill>
                  <a:srgbClr val="153969"/>
                </a:solidFill>
                <a:latin typeface="Helvetica World Bold"/>
              </a:rPr>
              <a:t>BLOCK DIAGRAM</a:t>
            </a:r>
          </a:p>
        </p:txBody>
      </p:sp>
      <p:sp>
        <p:nvSpPr>
          <p:cNvPr name="TextBox 4" id="4"/>
          <p:cNvSpPr txBox="true"/>
          <p:nvPr/>
        </p:nvSpPr>
        <p:spPr>
          <a:xfrm rot="0">
            <a:off x="7126655" y="6527371"/>
            <a:ext cx="4034689" cy="1077630"/>
          </a:xfrm>
          <a:prstGeom prst="rect">
            <a:avLst/>
          </a:prstGeom>
        </p:spPr>
        <p:txBody>
          <a:bodyPr anchor="t" rtlCol="false" tIns="0" lIns="0" bIns="0" rIns="0">
            <a:spAutoFit/>
          </a:bodyPr>
          <a:lstStyle/>
          <a:p>
            <a:pPr algn="ctr">
              <a:lnSpc>
                <a:spcPts val="4160"/>
              </a:lnSpc>
            </a:pPr>
            <a:r>
              <a:rPr lang="en-US" sz="3200">
                <a:solidFill>
                  <a:srgbClr val="153969"/>
                </a:solidFill>
                <a:latin typeface="Helvetica World Bold"/>
              </a:rPr>
              <a:t>Fig.1: Block Diagram</a:t>
            </a:r>
          </a:p>
          <a:p>
            <a:pPr algn="ctr">
              <a:lnSpc>
                <a:spcPts val="4160"/>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3606149"/>
            <a:ext cx="7285740" cy="1120753"/>
          </a:xfrm>
          <a:prstGeom prst="rect">
            <a:avLst/>
          </a:prstGeom>
        </p:spPr>
        <p:txBody>
          <a:bodyPr anchor="t" rtlCol="false" tIns="0" lIns="0" bIns="0" rIns="0">
            <a:spAutoFit/>
          </a:bodyPr>
          <a:lstStyle/>
          <a:p>
            <a:pPr>
              <a:lnSpc>
                <a:spcPts val="9099"/>
              </a:lnSpc>
            </a:pPr>
          </a:p>
        </p:txBody>
      </p:sp>
      <p:sp>
        <p:nvSpPr>
          <p:cNvPr name="TextBox 3" id="3"/>
          <p:cNvSpPr txBox="true"/>
          <p:nvPr/>
        </p:nvSpPr>
        <p:spPr>
          <a:xfrm rot="0">
            <a:off x="287643" y="214340"/>
            <a:ext cx="16053595" cy="9791645"/>
          </a:xfrm>
          <a:prstGeom prst="rect">
            <a:avLst/>
          </a:prstGeom>
        </p:spPr>
        <p:txBody>
          <a:bodyPr anchor="t" rtlCol="false" tIns="0" lIns="0" bIns="0" rIns="0">
            <a:spAutoFit/>
          </a:bodyPr>
          <a:lstStyle/>
          <a:p>
            <a:pPr marL="696742" indent="-348371" lvl="1">
              <a:lnSpc>
                <a:spcPts val="4518"/>
              </a:lnSpc>
              <a:buAutoNum type="arabicPeriod" startAt="1"/>
            </a:pPr>
            <a:r>
              <a:rPr lang="en-US" sz="3227">
                <a:solidFill>
                  <a:srgbClr val="153969"/>
                </a:solidFill>
                <a:latin typeface="Helvetica World"/>
              </a:rPr>
              <a:t>Signal Acquisition</a:t>
            </a:r>
            <a:r>
              <a:rPr lang="en-US" sz="3227">
                <a:solidFill>
                  <a:srgbClr val="2A2E3A"/>
                </a:solidFill>
                <a:latin typeface="Helvetica World"/>
              </a:rPr>
              <a:t>:</a:t>
            </a:r>
          </a:p>
          <a:p>
            <a:pPr marL="696742" indent="-348371" lvl="1">
              <a:lnSpc>
                <a:spcPts val="4518"/>
              </a:lnSpc>
              <a:buFont typeface="Arial"/>
              <a:buChar char="•"/>
            </a:pPr>
            <a:r>
              <a:rPr lang="en-US" sz="3227">
                <a:solidFill>
                  <a:srgbClr val="2A2E3A"/>
                </a:solidFill>
                <a:latin typeface="Helvetica World"/>
              </a:rPr>
              <a:t>Place electrodes on specific areas of the scalp.</a:t>
            </a:r>
          </a:p>
          <a:p>
            <a:pPr marL="696742" indent="-348371" lvl="1">
              <a:lnSpc>
                <a:spcPts val="4518"/>
              </a:lnSpc>
              <a:buFont typeface="Arial"/>
              <a:buChar char="•"/>
            </a:pPr>
            <a:r>
              <a:rPr lang="en-US" sz="3227">
                <a:solidFill>
                  <a:srgbClr val="2A2E3A"/>
                </a:solidFill>
                <a:latin typeface="Helvetica World"/>
              </a:rPr>
              <a:t>Gather EEG signals from the brain's frontal, central, and parietal lobes.</a:t>
            </a:r>
          </a:p>
          <a:p>
            <a:pPr>
              <a:lnSpc>
                <a:spcPts val="4518"/>
              </a:lnSpc>
            </a:pPr>
          </a:p>
          <a:p>
            <a:pPr>
              <a:lnSpc>
                <a:spcPts val="4518"/>
              </a:lnSpc>
            </a:pPr>
            <a:r>
              <a:rPr lang="en-US" sz="3227">
                <a:solidFill>
                  <a:srgbClr val="153969"/>
                </a:solidFill>
                <a:latin typeface="Helvetica World"/>
              </a:rPr>
              <a:t>   2.</a:t>
            </a:r>
            <a:r>
              <a:rPr lang="en-US" sz="3227">
                <a:solidFill>
                  <a:srgbClr val="153969"/>
                </a:solidFill>
                <a:latin typeface="Helvetica World"/>
              </a:rPr>
              <a:t>Signal Processing</a:t>
            </a:r>
            <a:r>
              <a:rPr lang="en-US" sz="3227">
                <a:solidFill>
                  <a:srgbClr val="2A2E3A"/>
                </a:solidFill>
                <a:latin typeface="Helvetica World"/>
              </a:rPr>
              <a:t>:</a:t>
            </a:r>
          </a:p>
          <a:p>
            <a:pPr marL="696742" indent="-348371" lvl="1">
              <a:lnSpc>
                <a:spcPts val="4518"/>
              </a:lnSpc>
              <a:buFont typeface="Arial"/>
              <a:buChar char="•"/>
            </a:pPr>
            <a:r>
              <a:rPr lang="en-US" sz="3227">
                <a:solidFill>
                  <a:srgbClr val="2A2E3A"/>
                </a:solidFill>
                <a:latin typeface="Helvetica World"/>
              </a:rPr>
              <a:t>Refine the acquired signal by eliminating noise and inconsistencies.</a:t>
            </a:r>
          </a:p>
          <a:p>
            <a:pPr marL="696742" indent="-348371" lvl="1">
              <a:lnSpc>
                <a:spcPts val="4518"/>
              </a:lnSpc>
              <a:buFont typeface="Arial"/>
              <a:buChar char="•"/>
            </a:pPr>
            <a:r>
              <a:rPr lang="en-US" sz="3227">
                <a:solidFill>
                  <a:srgbClr val="2A2E3A"/>
                </a:solidFill>
                <a:latin typeface="Helvetica World"/>
              </a:rPr>
              <a:t>Steps involved filtering and smoothening.</a:t>
            </a:r>
          </a:p>
          <a:p>
            <a:pPr>
              <a:lnSpc>
                <a:spcPts val="4518"/>
              </a:lnSpc>
            </a:pPr>
          </a:p>
          <a:p>
            <a:pPr>
              <a:lnSpc>
                <a:spcPts val="4518"/>
              </a:lnSpc>
            </a:pPr>
            <a:r>
              <a:rPr lang="en-US" sz="3227">
                <a:solidFill>
                  <a:srgbClr val="153969"/>
                </a:solidFill>
                <a:latin typeface="Helvetica World"/>
              </a:rPr>
              <a:t>   3.</a:t>
            </a:r>
            <a:r>
              <a:rPr lang="en-US" sz="3227">
                <a:solidFill>
                  <a:srgbClr val="153969"/>
                </a:solidFill>
                <a:latin typeface="Helvetica World"/>
              </a:rPr>
              <a:t>Feature Extraction:</a:t>
            </a:r>
          </a:p>
          <a:p>
            <a:pPr marL="696742" indent="-348371" lvl="1">
              <a:lnSpc>
                <a:spcPts val="4518"/>
              </a:lnSpc>
              <a:buFont typeface="Arial"/>
              <a:buChar char="•"/>
            </a:pPr>
            <a:r>
              <a:rPr lang="en-US" sz="3227">
                <a:solidFill>
                  <a:srgbClr val="2A2E3A"/>
                </a:solidFill>
                <a:latin typeface="Helvetica World"/>
              </a:rPr>
              <a:t>Identify distinct characteristics (features) of the EEG signal.</a:t>
            </a:r>
          </a:p>
          <a:p>
            <a:pPr>
              <a:lnSpc>
                <a:spcPts val="4518"/>
              </a:lnSpc>
            </a:pPr>
          </a:p>
          <a:p>
            <a:pPr>
              <a:lnSpc>
                <a:spcPts val="4518"/>
              </a:lnSpc>
            </a:pPr>
            <a:r>
              <a:rPr lang="en-US" sz="3227">
                <a:solidFill>
                  <a:srgbClr val="2A2E3A"/>
                </a:solidFill>
                <a:latin typeface="Helvetica World"/>
              </a:rPr>
              <a:t>   </a:t>
            </a:r>
            <a:r>
              <a:rPr lang="en-US" sz="3227">
                <a:solidFill>
                  <a:srgbClr val="153969"/>
                </a:solidFill>
                <a:latin typeface="Helvetica World"/>
              </a:rPr>
              <a:t>4</a:t>
            </a:r>
            <a:r>
              <a:rPr lang="en-US" sz="3227">
                <a:solidFill>
                  <a:srgbClr val="2A2E3A"/>
                </a:solidFill>
                <a:latin typeface="Helvetica World"/>
              </a:rPr>
              <a:t>.</a:t>
            </a:r>
            <a:r>
              <a:rPr lang="en-US" sz="3227">
                <a:solidFill>
                  <a:srgbClr val="153969"/>
                </a:solidFill>
                <a:latin typeface="Helvetica World"/>
              </a:rPr>
              <a:t>Pattern Recognition</a:t>
            </a:r>
            <a:r>
              <a:rPr lang="en-US" sz="3227">
                <a:solidFill>
                  <a:srgbClr val="2A2E3A"/>
                </a:solidFill>
                <a:latin typeface="Helvetica World"/>
              </a:rPr>
              <a:t>:</a:t>
            </a:r>
          </a:p>
          <a:p>
            <a:pPr marL="696742" indent="-348371" lvl="1">
              <a:lnSpc>
                <a:spcPts val="4518"/>
              </a:lnSpc>
              <a:buFont typeface="Arial"/>
              <a:buChar char="•"/>
            </a:pPr>
            <a:r>
              <a:rPr lang="en-US" sz="3227">
                <a:solidFill>
                  <a:srgbClr val="2A2E3A"/>
                </a:solidFill>
                <a:latin typeface="Helvetica World"/>
              </a:rPr>
              <a:t>Identify various pattern of Errp Signals from different subjects.</a:t>
            </a:r>
          </a:p>
          <a:p>
            <a:pPr>
              <a:lnSpc>
                <a:spcPts val="4518"/>
              </a:lnSpc>
            </a:pPr>
          </a:p>
          <a:p>
            <a:pPr>
              <a:lnSpc>
                <a:spcPts val="4518"/>
              </a:lnSpc>
            </a:pPr>
            <a:r>
              <a:rPr lang="en-US" sz="3227">
                <a:solidFill>
                  <a:srgbClr val="2A2E3A"/>
                </a:solidFill>
                <a:latin typeface="Helvetica World"/>
              </a:rPr>
              <a:t>   </a:t>
            </a:r>
            <a:r>
              <a:rPr lang="en-US" sz="3227">
                <a:solidFill>
                  <a:srgbClr val="153969"/>
                </a:solidFill>
                <a:latin typeface="Helvetica World"/>
              </a:rPr>
              <a:t>5</a:t>
            </a:r>
            <a:r>
              <a:rPr lang="en-US" sz="3227">
                <a:solidFill>
                  <a:srgbClr val="2A2E3A"/>
                </a:solidFill>
                <a:latin typeface="Helvetica World"/>
              </a:rPr>
              <a:t>.</a:t>
            </a:r>
            <a:r>
              <a:rPr lang="en-US" sz="3227">
                <a:solidFill>
                  <a:srgbClr val="153969"/>
                </a:solidFill>
                <a:latin typeface="Helvetica World"/>
              </a:rPr>
              <a:t>Visualization:</a:t>
            </a:r>
          </a:p>
          <a:p>
            <a:pPr marL="696742" indent="-348371" lvl="1">
              <a:lnSpc>
                <a:spcPts val="4518"/>
              </a:lnSpc>
              <a:buFont typeface="Arial"/>
              <a:buChar char="•"/>
            </a:pPr>
            <a:r>
              <a:rPr lang="en-US" sz="3227">
                <a:solidFill>
                  <a:srgbClr val="2A2E3A"/>
                </a:solidFill>
                <a:latin typeface="Helvetica World"/>
              </a:rPr>
              <a:t>Present processed EEG signals visually for analysis and interpretation.</a:t>
            </a:r>
          </a:p>
          <a:p>
            <a:pPr marL="696742" indent="-348371" lvl="1">
              <a:lnSpc>
                <a:spcPts val="4518"/>
              </a:lnSpc>
              <a:buFont typeface="Arial"/>
              <a:buChar char="•"/>
            </a:pPr>
            <a:r>
              <a:rPr lang="en-US" sz="3227">
                <a:solidFill>
                  <a:srgbClr val="2A2E3A"/>
                </a:solidFill>
                <a:latin typeface="Helvetica World"/>
              </a:rPr>
              <a:t>Graphical representation aids in understanding brain activity patterns.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DAGAEqiSVl8</dc:identifier>
  <dcterms:modified xsi:type="dcterms:W3CDTF">2011-08-01T06:04:30Z</dcterms:modified>
  <cp:revision>1</cp:revision>
  <dc:title>Project Phase 2 PPT</dc:title>
</cp:coreProperties>
</file>